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0"/>
  </p:notesMasterIdLst>
  <p:sldIdLst>
    <p:sldId id="278" r:id="rId5"/>
    <p:sldId id="626" r:id="rId6"/>
    <p:sldId id="639" r:id="rId7"/>
    <p:sldId id="310" r:id="rId8"/>
    <p:sldId id="636" r:id="rId9"/>
    <p:sldId id="637" r:id="rId10"/>
    <p:sldId id="638" r:id="rId11"/>
    <p:sldId id="640" r:id="rId12"/>
    <p:sldId id="657" r:id="rId13"/>
    <p:sldId id="641" r:id="rId14"/>
    <p:sldId id="628" r:id="rId15"/>
    <p:sldId id="627" r:id="rId16"/>
    <p:sldId id="633" r:id="rId17"/>
    <p:sldId id="642" r:id="rId18"/>
    <p:sldId id="629" r:id="rId19"/>
    <p:sldId id="630" r:id="rId20"/>
    <p:sldId id="631" r:id="rId21"/>
    <p:sldId id="632" r:id="rId22"/>
    <p:sldId id="634" r:id="rId23"/>
    <p:sldId id="643" r:id="rId24"/>
    <p:sldId id="635" r:id="rId25"/>
    <p:sldId id="299" r:id="rId26"/>
    <p:sldId id="644" r:id="rId27"/>
    <p:sldId id="645" r:id="rId28"/>
    <p:sldId id="646" r:id="rId29"/>
    <p:sldId id="647" r:id="rId30"/>
    <p:sldId id="649" r:id="rId31"/>
    <p:sldId id="650" r:id="rId32"/>
    <p:sldId id="651" r:id="rId33"/>
    <p:sldId id="652" r:id="rId34"/>
    <p:sldId id="653" r:id="rId35"/>
    <p:sldId id="654" r:id="rId36"/>
    <p:sldId id="648" r:id="rId37"/>
    <p:sldId id="656" r:id="rId38"/>
    <p:sldId id="301" r:id="rId39"/>
  </p:sldIdLst>
  <p:sldSz cx="24387175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E3FD"/>
    <a:srgbClr val="06B909"/>
    <a:srgbClr val="07960A"/>
    <a:srgbClr val="09A3FB"/>
    <a:srgbClr val="1DA1E8"/>
    <a:srgbClr val="005A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46"/>
    <p:restoredTop sz="94703"/>
  </p:normalViewPr>
  <p:slideViewPr>
    <p:cSldViewPr snapToGrid="0">
      <p:cViewPr varScale="1">
        <p:scale>
          <a:sx n="74" d="100"/>
          <a:sy n="74" d="100"/>
        </p:scale>
        <p:origin x="5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3C7158-3EDA-D449-8D0F-DA0A67645948}" type="datetimeFigureOut">
              <a:rPr lang="en-US" smtClean="0"/>
              <a:t>1/24/21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E28C9E-AFDC-3345-9ED4-F0F60104F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7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28C9E-AFDC-3345-9ED4-F0F60104F26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382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12E7D8-EF21-2543-93D3-E52749CD1EC8}"/>
              </a:ext>
            </a:extLst>
          </p:cNvPr>
          <p:cNvSpPr/>
          <p:nvPr userDrawn="1"/>
        </p:nvSpPr>
        <p:spPr>
          <a:xfrm>
            <a:off x="861219" y="3595738"/>
            <a:ext cx="25129908" cy="8531688"/>
          </a:xfrm>
          <a:prstGeom prst="roundRect">
            <a:avLst>
              <a:gd name="adj" fmla="val 668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</p:spPr>
        <p:txBody>
          <a:bodyPr anchor="b"/>
          <a:lstStyle>
            <a:lvl1pPr algn="l">
              <a:defRPr sz="1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5847" y="9308787"/>
            <a:ext cx="14344253" cy="2310326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AC1ED45-D031-B94A-BAB1-482F24228794}"/>
              </a:ext>
            </a:extLst>
          </p:cNvPr>
          <p:cNvSpPr/>
          <p:nvPr userDrawn="1"/>
        </p:nvSpPr>
        <p:spPr>
          <a:xfrm>
            <a:off x="14216243" y="1588574"/>
            <a:ext cx="4769554" cy="4769554"/>
          </a:xfrm>
          <a:prstGeom prst="ellipse">
            <a:avLst/>
          </a:prstGeom>
          <a:noFill/>
          <a:ln w="14605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B531EC2-BD07-9544-89FF-31AE4C23EC5E}"/>
              </a:ext>
            </a:extLst>
          </p:cNvPr>
          <p:cNvSpPr/>
          <p:nvPr userDrawn="1"/>
        </p:nvSpPr>
        <p:spPr>
          <a:xfrm>
            <a:off x="21721648" y="5453742"/>
            <a:ext cx="3608615" cy="3608615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B1EF47-5F45-A042-A683-AA31B481CD13}"/>
              </a:ext>
            </a:extLst>
          </p:cNvPr>
          <p:cNvSpPr/>
          <p:nvPr userDrawn="1"/>
        </p:nvSpPr>
        <p:spPr>
          <a:xfrm>
            <a:off x="18985797" y="7486550"/>
            <a:ext cx="4890508" cy="4890508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CE7C0DB-9E0D-0A4E-938B-2E797BB200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835854"/>
            <a:ext cx="6148471" cy="19563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7C2515-AF2D-EF4F-B675-C5BA51393D8F}"/>
              </a:ext>
            </a:extLst>
          </p:cNvPr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96616" y="1252931"/>
            <a:ext cx="7913942" cy="93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48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2CFA138-28A4-D644-AF2B-9444858492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78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14EC90-E499-7F40-A81C-63D0DD2592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12E7D8-EF21-2543-93D3-E52749CD1EC8}"/>
              </a:ext>
            </a:extLst>
          </p:cNvPr>
          <p:cNvSpPr/>
          <p:nvPr userDrawn="1"/>
        </p:nvSpPr>
        <p:spPr>
          <a:xfrm>
            <a:off x="861219" y="3595738"/>
            <a:ext cx="25129908" cy="8531688"/>
          </a:xfrm>
          <a:prstGeom prst="roundRect">
            <a:avLst>
              <a:gd name="adj" fmla="val 6683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</p:spPr>
        <p:txBody>
          <a:bodyPr anchor="b"/>
          <a:lstStyle>
            <a:lvl1pPr algn="l">
              <a:defRPr sz="1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5847" y="9308787"/>
            <a:ext cx="14344253" cy="2310326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39EC2AA-D970-C448-A073-121286DBD6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835854"/>
            <a:ext cx="6148471" cy="1956331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A0C5D54B-A58F-EC4D-AA02-F28EF11FB1FD}"/>
              </a:ext>
            </a:extLst>
          </p:cNvPr>
          <p:cNvSpPr/>
          <p:nvPr userDrawn="1"/>
        </p:nvSpPr>
        <p:spPr>
          <a:xfrm>
            <a:off x="14216243" y="1588574"/>
            <a:ext cx="4769554" cy="4769554"/>
          </a:xfrm>
          <a:prstGeom prst="ellipse">
            <a:avLst/>
          </a:prstGeom>
          <a:noFill/>
          <a:ln w="14605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2DB51D0-EFE0-9143-AB1E-054D0CA220CB}"/>
              </a:ext>
            </a:extLst>
          </p:cNvPr>
          <p:cNvSpPr/>
          <p:nvPr userDrawn="1"/>
        </p:nvSpPr>
        <p:spPr>
          <a:xfrm>
            <a:off x="21721648" y="5453742"/>
            <a:ext cx="3608615" cy="3608615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2C0393C-CCFF-344F-BF7E-2B815CA8D24F}"/>
              </a:ext>
            </a:extLst>
          </p:cNvPr>
          <p:cNvSpPr/>
          <p:nvPr userDrawn="1"/>
        </p:nvSpPr>
        <p:spPr>
          <a:xfrm>
            <a:off x="18985797" y="7486550"/>
            <a:ext cx="4890508" cy="4890508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A79338-AA38-204E-BAF8-AC4DF780B893}"/>
              </a:ext>
            </a:extLst>
          </p:cNvPr>
          <p:cNvPicPr/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65208" y="1308003"/>
            <a:ext cx="7445349" cy="87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65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CE94A48-21EC-9043-A425-EFF17FBDBA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72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D33483-5DC1-4919-B94C-777794C8A7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779818-F140-9546-B82F-B1DC522CC4CB}"/>
              </a:ext>
            </a:extLst>
          </p:cNvPr>
          <p:cNvSpPr/>
          <p:nvPr userDrawn="1"/>
        </p:nvSpPr>
        <p:spPr>
          <a:xfrm>
            <a:off x="0" y="564204"/>
            <a:ext cx="24387175" cy="5466945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44CB57B-FDB9-DD49-A397-36CE873A54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50A0BF-D144-4C4D-AD5D-3DC2D4B174E8}"/>
              </a:ext>
            </a:extLst>
          </p:cNvPr>
          <p:cNvSpPr txBox="1"/>
          <p:nvPr userDrawn="1"/>
        </p:nvSpPr>
        <p:spPr>
          <a:xfrm>
            <a:off x="22710557" y="12763413"/>
            <a:ext cx="775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C8709DF-AB40-9941-9E07-7AEC6B2EDB57}" type="slidenum">
              <a:rPr lang="en-US" sz="2400" b="0" i="1" smtClean="0"/>
              <a:t>‹#›</a:t>
            </a:fld>
            <a:endParaRPr lang="en-US" sz="2400" b="0" i="1" dirty="0"/>
          </a:p>
        </p:txBody>
      </p:sp>
    </p:spTree>
    <p:extLst>
      <p:ext uri="{BB962C8B-B14F-4D97-AF65-F5344CB8AC3E}">
        <p14:creationId xmlns:p14="http://schemas.microsoft.com/office/powerpoint/2010/main" val="1654202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21033938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CD72061-B2C2-AC4B-B221-A92BDD95E9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835854"/>
            <a:ext cx="6148471" cy="195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40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1FDB6C-806C-4135-BCBC-52AC466F48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21033938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991DA25-90B4-A443-A658-5D5A83696BD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9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618" y="3651250"/>
            <a:ext cx="10364549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6008" y="3651250"/>
            <a:ext cx="10364549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B5E1CCF-F416-2440-906B-96A2A7952F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24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795" y="730251"/>
            <a:ext cx="21033938" cy="26511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796" y="3362326"/>
            <a:ext cx="10316917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796" y="5010150"/>
            <a:ext cx="10316917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6007" y="3362326"/>
            <a:ext cx="1036772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6007" y="5010150"/>
            <a:ext cx="10367726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61FF98D-1061-9248-8754-0013875997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79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FFC5743-7400-D642-9870-E0DE7D4E9D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41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005A83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11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62" r:id="rId3"/>
    <p:sldLayoutId id="2147483668" r:id="rId4"/>
    <p:sldLayoutId id="2147483663" r:id="rId5"/>
    <p:sldLayoutId id="2147483669" r:id="rId6"/>
    <p:sldLayoutId id="2147483664" r:id="rId7"/>
    <p:sldLayoutId id="2147483665" r:id="rId8"/>
    <p:sldLayoutId id="2147483666" r:id="rId9"/>
    <p:sldLayoutId id="2147483667" r:id="rId10"/>
  </p:sldLayoutIdLs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s.org/cpmi/about.htm" TargetMode="External"/><Relationship Id="rId2" Type="http://schemas.openxmlformats.org/officeDocument/2006/relationships/hyperlink" Target="https://www.fsb.org/about/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sb.org/2020/04/enhancing-cross-border-payments-stage-1-report-to-the-g20/" TargetMode="External"/><Relationship Id="rId2" Type="http://schemas.openxmlformats.org/officeDocument/2006/relationships/hyperlink" Target="https://www.fatf-gafi.org/publications/fatfgeneral/documents/report-g20-so-called-stablecoins-june-2020.html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fsb.org/2020/10/enhancing-cross-border-payments-stage-3-roadmap/" TargetMode="External"/><Relationship Id="rId5" Type="http://schemas.openxmlformats.org/officeDocument/2006/relationships/hyperlink" Target="https://www.bis.org/cpmi/publ/d194.htm" TargetMode="External"/><Relationship Id="rId4" Type="http://schemas.openxmlformats.org/officeDocument/2006/relationships/hyperlink" Target="https://www.bis.org/cpmi/publ/d193.htm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tf-gafi.org/about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2CF20E-164D-B745-99BD-A58B8A61DA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>
            <a:normAutofit fontScale="90000"/>
          </a:bodyPr>
          <a:lstStyle/>
          <a:p>
            <a:r>
              <a:rPr lang="en-US" sz="9600" dirty="0"/>
              <a:t>New Regulatory Building Blocks for Payments are planned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F3C0574-28F9-F040-8B5F-D78047B526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6000" b="1" dirty="0"/>
              <a:t>David Mangini</a:t>
            </a:r>
          </a:p>
          <a:p>
            <a:r>
              <a:rPr lang="en-US" dirty="0" err="1"/>
              <a:t>david.mangini@gioridigital.com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DE72D-763D-6A46-B22B-0679245C2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30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AF65D-03E2-3B44-AB6F-7C8B047D8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1650640"/>
          </a:xfrm>
        </p:spPr>
        <p:txBody>
          <a:bodyPr>
            <a:normAutofit/>
          </a:bodyPr>
          <a:lstStyle/>
          <a:p>
            <a:r>
              <a:rPr lang="en-US" sz="7200" dirty="0"/>
              <a:t>G20 Reports on Cross-Border Payments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616369-3F59-804F-8032-1682006E18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619" y="2737538"/>
            <a:ext cx="6777268" cy="9564629"/>
          </a:xfr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4A3BAA-6587-1347-81C6-265945B14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029" y="2737538"/>
            <a:ext cx="6774849" cy="95850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5816BE-C3BC-6846-BB11-14134113C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9020" y="2729573"/>
            <a:ext cx="6777269" cy="95725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6172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FCD72-F35E-3845-932D-04D09F18C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G20 has focused on Cross-Border payments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ADA46-6920-5C4C-91E2-FE3090827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619" y="3088257"/>
            <a:ext cx="21033938" cy="917850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4400"/>
              </a:spcBef>
            </a:pPr>
            <a:r>
              <a:rPr lang="en-US" sz="4000" dirty="0"/>
              <a:t>G20 has made cross-border payments a priority.</a:t>
            </a:r>
          </a:p>
          <a:p>
            <a:pPr>
              <a:lnSpc>
                <a:spcPct val="100000"/>
              </a:lnSpc>
              <a:spcBef>
                <a:spcPts val="4400"/>
              </a:spcBef>
            </a:pPr>
            <a:r>
              <a:rPr lang="en-US" sz="4000" dirty="0"/>
              <a:t>Cross-border face challenges of high costs, low speed, limited access and insufficient transparency.</a:t>
            </a:r>
          </a:p>
          <a:p>
            <a:pPr>
              <a:lnSpc>
                <a:spcPct val="100000"/>
              </a:lnSpc>
              <a:spcBef>
                <a:spcPts val="4400"/>
              </a:spcBef>
            </a:pPr>
            <a:r>
              <a:rPr lang="en-US" sz="4000" dirty="0"/>
              <a:t>Enhancing cross-border payments requires addressing frictions in existing cross-border payment processes.</a:t>
            </a:r>
          </a:p>
          <a:p>
            <a:pPr>
              <a:lnSpc>
                <a:spcPct val="100000"/>
              </a:lnSpc>
              <a:spcBef>
                <a:spcPts val="4400"/>
              </a:spcBef>
            </a:pPr>
            <a:r>
              <a:rPr lang="en-US" sz="4000" dirty="0"/>
              <a:t>A number of public sector initiatives have sought to address these challenges and frictions by enhancing existing payment arrangements.</a:t>
            </a:r>
          </a:p>
          <a:p>
            <a:pPr>
              <a:lnSpc>
                <a:spcPct val="100000"/>
              </a:lnSpc>
              <a:spcBef>
                <a:spcPts val="4400"/>
              </a:spcBef>
            </a:pPr>
            <a:r>
              <a:rPr lang="en-US" sz="4000" b="1" dirty="0"/>
              <a:t>Financial innovation is creating opportunities to make payments more efficient.</a:t>
            </a:r>
          </a:p>
          <a:p>
            <a:pPr>
              <a:lnSpc>
                <a:spcPct val="100000"/>
              </a:lnSpc>
              <a:spcBef>
                <a:spcPts val="4400"/>
              </a:spcBef>
            </a:pPr>
            <a:r>
              <a:rPr lang="en-US" sz="4000" b="1" dirty="0"/>
              <a:t>Technological innovation could build on existing cross-border and domestic payment arrangements or take the form of new structures and ecosystems.</a:t>
            </a:r>
          </a:p>
        </p:txBody>
      </p:sp>
    </p:spTree>
    <p:extLst>
      <p:ext uri="{BB962C8B-B14F-4D97-AF65-F5344CB8AC3E}">
        <p14:creationId xmlns:p14="http://schemas.microsoft.com/office/powerpoint/2010/main" val="339683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FCD72-F35E-3845-932D-04D09F18C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1564375"/>
          </a:xfrm>
        </p:spPr>
        <p:txBody>
          <a:bodyPr>
            <a:normAutofit/>
          </a:bodyPr>
          <a:lstStyle/>
          <a:p>
            <a:r>
              <a:rPr lang="en-US" sz="6600" dirty="0"/>
              <a:t>G20 has asked FSB to coordinate a 3 Stage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ADA46-6920-5C4C-91E2-FE3090827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619" y="2294626"/>
            <a:ext cx="21033938" cy="100593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b="1" dirty="0"/>
              <a:t>Goal: Develop a roadmap to enhance cross-border payments.</a:t>
            </a:r>
          </a:p>
          <a:p>
            <a:pPr>
              <a:lnSpc>
                <a:spcPct val="100000"/>
              </a:lnSpc>
              <a:spcBef>
                <a:spcPts val="2600"/>
              </a:spcBef>
            </a:pPr>
            <a:r>
              <a:rPr lang="en-US" sz="4800" dirty="0"/>
              <a:t>Stage 1: Assessment</a:t>
            </a:r>
          </a:p>
          <a:p>
            <a:pPr lvl="1"/>
            <a:r>
              <a:rPr lang="en-US" sz="4000" dirty="0"/>
              <a:t>Review of existing practices. </a:t>
            </a:r>
          </a:p>
          <a:p>
            <a:pPr>
              <a:lnSpc>
                <a:spcPct val="100000"/>
              </a:lnSpc>
              <a:spcBef>
                <a:spcPts val="2600"/>
              </a:spcBef>
            </a:pPr>
            <a:r>
              <a:rPr lang="en-US" sz="4800" dirty="0"/>
              <a:t>Stage 2: Building Blocks</a:t>
            </a:r>
          </a:p>
          <a:p>
            <a:pPr lvl="1"/>
            <a:r>
              <a:rPr lang="en-US" sz="4000" dirty="0"/>
              <a:t>CPMI is leading the work on creating building blocks of a response to improve the current global cross-border payment arrangements. </a:t>
            </a:r>
          </a:p>
          <a:p>
            <a:pPr>
              <a:lnSpc>
                <a:spcPct val="100000"/>
              </a:lnSpc>
              <a:spcBef>
                <a:spcPts val="2600"/>
              </a:spcBef>
            </a:pPr>
            <a:r>
              <a:rPr lang="en-US" sz="4800" dirty="0"/>
              <a:t>Stage 3: Roadmap</a:t>
            </a:r>
          </a:p>
          <a:p>
            <a:pPr lvl="1"/>
            <a:r>
              <a:rPr lang="en-US" sz="4000" dirty="0"/>
              <a:t>FSB will coordinate, with CPMI, the development of a roadmap.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FFDB8A-209A-D040-A9A0-2CC208070F9B}"/>
              </a:ext>
            </a:extLst>
          </p:cNvPr>
          <p:cNvSpPr txBox="1"/>
          <p:nvPr/>
        </p:nvSpPr>
        <p:spPr>
          <a:xfrm>
            <a:off x="2070340" y="9385539"/>
            <a:ext cx="10817524" cy="31547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91440" rtlCol="0">
            <a:spAutoFit/>
          </a:bodyPr>
          <a:lstStyle/>
          <a:p>
            <a:r>
              <a:rPr lang="en-US" sz="2800" b="1" dirty="0"/>
              <a:t>Financial Stability Board (FSB)</a:t>
            </a:r>
          </a:p>
          <a:p>
            <a:r>
              <a:rPr lang="en-US" sz="2800" dirty="0">
                <a:hlinkClick r:id="rId2"/>
              </a:rPr>
              <a:t>https://www.fsb.org/about/</a:t>
            </a:r>
            <a:r>
              <a:rPr lang="en-US" sz="2800" dirty="0"/>
              <a:t> </a:t>
            </a:r>
          </a:p>
          <a:p>
            <a:r>
              <a:rPr lang="en-US" sz="2800" dirty="0"/>
              <a:t>The Financial Stability Board (FSB) coordinates at the international level the work of national financial authorities and international standard-setting bodies in order to develop and promote the implementation of effective regulatory, supervisory and other financial sector policies.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31E141-F08D-3745-9D2E-35BA890FA5BC}"/>
              </a:ext>
            </a:extLst>
          </p:cNvPr>
          <p:cNvSpPr txBox="1"/>
          <p:nvPr/>
        </p:nvSpPr>
        <p:spPr>
          <a:xfrm>
            <a:off x="13597969" y="9385538"/>
            <a:ext cx="9506309" cy="31547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tIns="91440" rtlCol="0">
            <a:noAutofit/>
          </a:bodyPr>
          <a:lstStyle/>
          <a:p>
            <a:r>
              <a:rPr lang="en-US" sz="2800" b="1" dirty="0"/>
              <a:t>Committee of Payment Market Infrastructure (CPMI)</a:t>
            </a:r>
          </a:p>
          <a:p>
            <a:r>
              <a:rPr lang="en-US" sz="2800" dirty="0">
                <a:hlinkClick r:id="rId3"/>
              </a:rPr>
              <a:t>https://www.bis.org/cpmi/about.htm</a:t>
            </a:r>
            <a:endParaRPr lang="en-US" sz="2800" dirty="0"/>
          </a:p>
          <a:p>
            <a:r>
              <a:rPr lang="en-US" sz="2800" dirty="0"/>
              <a:t>The Committee on Payments and Market Infrastructures (CPMI) promotes the safety and efficiency of payment, clearing, settlement and related arrangements, thereby supporting financial stability and the wider economy.</a:t>
            </a:r>
          </a:p>
        </p:txBody>
      </p:sp>
    </p:spTree>
    <p:extLst>
      <p:ext uri="{BB962C8B-B14F-4D97-AF65-F5344CB8AC3E}">
        <p14:creationId xmlns:p14="http://schemas.microsoft.com/office/powerpoint/2010/main" val="2904072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A2416C-884B-D346-9567-0D7D2DAD6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7931" y="673532"/>
            <a:ext cx="17438977" cy="1289327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7DC8F0-70B7-1E47-B057-2BA85E408407}"/>
              </a:ext>
            </a:extLst>
          </p:cNvPr>
          <p:cNvSpPr txBox="1"/>
          <p:nvPr/>
        </p:nvSpPr>
        <p:spPr>
          <a:xfrm>
            <a:off x="955963" y="4862946"/>
            <a:ext cx="4805098" cy="50167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b="1" dirty="0"/>
              <a:t>Stage 1:</a:t>
            </a:r>
          </a:p>
          <a:p>
            <a:r>
              <a:rPr lang="en-US" sz="4000" dirty="0"/>
              <a:t>Complete April 2020</a:t>
            </a:r>
          </a:p>
          <a:p>
            <a:endParaRPr lang="en-US" sz="4000" dirty="0"/>
          </a:p>
          <a:p>
            <a:r>
              <a:rPr lang="en-US" sz="4000" b="1" dirty="0"/>
              <a:t>Stage 2:</a:t>
            </a:r>
          </a:p>
          <a:p>
            <a:r>
              <a:rPr lang="en-US" sz="4000" dirty="0"/>
              <a:t>Complete July 2020</a:t>
            </a:r>
          </a:p>
          <a:p>
            <a:endParaRPr lang="en-US" sz="4000" dirty="0"/>
          </a:p>
          <a:p>
            <a:r>
              <a:rPr lang="en-US" sz="4000" b="1" dirty="0"/>
              <a:t>Stage 3:</a:t>
            </a:r>
          </a:p>
          <a:p>
            <a:r>
              <a:rPr lang="en-US" sz="4000" dirty="0"/>
              <a:t>Complete Oct. 2020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3AF6E2-9620-544B-966E-4C89EDB43F6C}"/>
              </a:ext>
            </a:extLst>
          </p:cNvPr>
          <p:cNvSpPr txBox="1"/>
          <p:nvPr/>
        </p:nvSpPr>
        <p:spPr>
          <a:xfrm>
            <a:off x="828135" y="893619"/>
            <a:ext cx="15776538" cy="835158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r>
              <a:rPr lang="en-US" sz="6000" b="1" dirty="0"/>
              <a:t>The 3 Stages of Developing the Roadmap</a:t>
            </a:r>
          </a:p>
        </p:txBody>
      </p:sp>
    </p:spTree>
    <p:extLst>
      <p:ext uri="{BB962C8B-B14F-4D97-AF65-F5344CB8AC3E}">
        <p14:creationId xmlns:p14="http://schemas.microsoft.com/office/powerpoint/2010/main" val="3737144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DF3CC-1E7F-A747-8181-E225E2016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1701222"/>
          </a:xfrm>
        </p:spPr>
        <p:txBody>
          <a:bodyPr/>
          <a:lstStyle/>
          <a:p>
            <a:r>
              <a:rPr lang="en-US" dirty="0"/>
              <a:t>Stages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358E4-9E1B-F341-9AA5-750596770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619" y="2763982"/>
            <a:ext cx="21033938" cy="958994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5400" b="1" dirty="0"/>
              <a:t>Stage 1 – Assessment </a:t>
            </a:r>
            <a:endParaRPr lang="en-US" sz="5400" dirty="0"/>
          </a:p>
          <a:p>
            <a:pPr>
              <a:lnSpc>
                <a:spcPct val="100000"/>
              </a:lnSpc>
            </a:pPr>
            <a:r>
              <a:rPr lang="en-US" sz="4800" dirty="0"/>
              <a:t>The FSB … has considered the existing practice of cross-border payment arrangements.</a:t>
            </a:r>
          </a:p>
          <a:p>
            <a:pPr marL="0" indent="0">
              <a:lnSpc>
                <a:spcPct val="100000"/>
              </a:lnSpc>
              <a:spcBef>
                <a:spcPts val="3800"/>
              </a:spcBef>
              <a:buNone/>
            </a:pPr>
            <a:r>
              <a:rPr lang="en-US" sz="5400" b="1" dirty="0"/>
              <a:t>Stage 2 – Building Blocks </a:t>
            </a:r>
            <a:endParaRPr lang="en-US" sz="5400" dirty="0"/>
          </a:p>
          <a:p>
            <a:pPr>
              <a:lnSpc>
                <a:spcPct val="100000"/>
              </a:lnSpc>
            </a:pPr>
            <a:r>
              <a:rPr lang="en-US" sz="4800" dirty="0"/>
              <a:t>CPMI is leading the work on creating building blocks of a response to improve the current global cross-border payment arrangements.</a:t>
            </a:r>
          </a:p>
          <a:p>
            <a:pPr marL="0" indent="0">
              <a:lnSpc>
                <a:spcPct val="100000"/>
              </a:lnSpc>
              <a:spcBef>
                <a:spcPts val="3800"/>
              </a:spcBef>
              <a:buNone/>
            </a:pPr>
            <a:r>
              <a:rPr lang="en-US" sz="5400" b="1" dirty="0"/>
              <a:t>Stage 3 – Roadmap </a:t>
            </a:r>
            <a:endParaRPr lang="en-US" sz="5400" dirty="0"/>
          </a:p>
          <a:p>
            <a:pPr>
              <a:lnSpc>
                <a:spcPct val="100000"/>
              </a:lnSpc>
            </a:pPr>
            <a:r>
              <a:rPr lang="en-US" sz="4800" dirty="0"/>
              <a:t>The FSB will coordinate the development of a roadmap to pave the way forward. In particular, the FSB will report to the G20 on practical steps and indicative timeframes needed to do so.</a:t>
            </a:r>
          </a:p>
        </p:txBody>
      </p:sp>
    </p:spTree>
    <p:extLst>
      <p:ext uri="{BB962C8B-B14F-4D97-AF65-F5344CB8AC3E}">
        <p14:creationId xmlns:p14="http://schemas.microsoft.com/office/powerpoint/2010/main" val="2053221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81590-7B6F-3A40-9A70-712D572ED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FSB Initial Stage 1 Issues: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F7475-83B2-1648-B8A9-47B7030B7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619" y="3209026"/>
            <a:ext cx="21033938" cy="91449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Operational improvement of payment infrastructures</a:t>
            </a:r>
          </a:p>
          <a:p>
            <a:pPr>
              <a:lnSpc>
                <a:spcPct val="100000"/>
              </a:lnSpc>
            </a:pPr>
            <a:r>
              <a:rPr lang="en-US" sz="4400" dirty="0"/>
              <a:t>How can the public and private sectors help to catalyze improvements in technology that help to better satisfy user needs?</a:t>
            </a:r>
          </a:p>
          <a:p>
            <a:pPr>
              <a:lnSpc>
                <a:spcPct val="100000"/>
              </a:lnSpc>
            </a:pPr>
            <a:r>
              <a:rPr lang="en-US" sz="4400" b="1" dirty="0"/>
              <a:t>Are there initiatives that public authorities could take to enhance key payment infrastructures (cf. real-time gross settlement systems, automated clearing houses, fast payment systems), including to enhance interoperability?</a:t>
            </a:r>
          </a:p>
          <a:p>
            <a:pPr>
              <a:lnSpc>
                <a:spcPct val="100000"/>
              </a:lnSpc>
            </a:pPr>
            <a:r>
              <a:rPr lang="en-US" sz="4400" dirty="0"/>
              <a:t>Are there areas where operational improvements can reduce the burden of maintaining liquidity in multiple currencies while meeting prudential liquidity requirements?</a:t>
            </a:r>
          </a:p>
          <a:p>
            <a:pPr>
              <a:lnSpc>
                <a:spcPct val="100000"/>
              </a:lnSpc>
            </a:pPr>
            <a:r>
              <a:rPr lang="en-US" sz="4400" dirty="0"/>
              <a:t>Could operational improvements reduce the length of payment chains and, as a result, reduce complexities and risks?</a:t>
            </a:r>
          </a:p>
        </p:txBody>
      </p:sp>
    </p:spTree>
    <p:extLst>
      <p:ext uri="{BB962C8B-B14F-4D97-AF65-F5344CB8AC3E}">
        <p14:creationId xmlns:p14="http://schemas.microsoft.com/office/powerpoint/2010/main" val="186900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81590-7B6F-3A40-9A70-712D572ED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FSB Initial Stage 1 issues: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F7475-83B2-1648-B8A9-47B7030B7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4400"/>
              </a:spcBef>
              <a:buNone/>
            </a:pPr>
            <a:r>
              <a:rPr lang="en-US" b="1" dirty="0"/>
              <a:t>Standardization of data and market practice</a:t>
            </a:r>
          </a:p>
          <a:p>
            <a:pPr>
              <a:lnSpc>
                <a:spcPct val="100000"/>
              </a:lnSpc>
              <a:spcBef>
                <a:spcPts val="4400"/>
              </a:spcBef>
            </a:pPr>
            <a:r>
              <a:rPr lang="en-US" sz="4400" dirty="0"/>
              <a:t>What steps could the public or private sector take to increase overlaps in operating hours across payment systems in different time zones?</a:t>
            </a:r>
          </a:p>
          <a:p>
            <a:pPr>
              <a:lnSpc>
                <a:spcPct val="100000"/>
              </a:lnSpc>
              <a:spcBef>
                <a:spcPts val="4400"/>
              </a:spcBef>
            </a:pPr>
            <a:r>
              <a:rPr lang="en-US" sz="4400" b="1" dirty="0"/>
              <a:t>What steps could the public or private sector take to increase the use of standard message format protocols or other mechanisms to ensure interoperability?</a:t>
            </a:r>
          </a:p>
          <a:p>
            <a:pPr>
              <a:lnSpc>
                <a:spcPct val="100000"/>
              </a:lnSpc>
              <a:spcBef>
                <a:spcPts val="4400"/>
              </a:spcBef>
            </a:pPr>
            <a:r>
              <a:rPr lang="en-US" sz="4400" dirty="0"/>
              <a:t>What other steps could be taken to address and handle other operational aspects such as data quality, transparency of fees and status of processing, etc.?</a:t>
            </a:r>
          </a:p>
        </p:txBody>
      </p:sp>
    </p:spTree>
    <p:extLst>
      <p:ext uri="{BB962C8B-B14F-4D97-AF65-F5344CB8AC3E}">
        <p14:creationId xmlns:p14="http://schemas.microsoft.com/office/powerpoint/2010/main" val="417685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81590-7B6F-3A40-9A70-712D572ED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FSB Initial Stage 1 issues: Part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F7475-83B2-1648-B8A9-47B7030B7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Legal, regulatory and oversight framework</a:t>
            </a:r>
          </a:p>
          <a:p>
            <a:pPr>
              <a:lnSpc>
                <a:spcPct val="100000"/>
              </a:lnSpc>
            </a:pPr>
            <a:r>
              <a:rPr lang="en-US" sz="4400" dirty="0"/>
              <a:t>Which initiatives could be taken to improve the efficiency and reduce costs of AML/CFT and other compliance processes without compromising on the quality of compliance and to ensure adequate oversight? </a:t>
            </a:r>
          </a:p>
          <a:p>
            <a:pPr lvl="1">
              <a:lnSpc>
                <a:spcPct val="100000"/>
              </a:lnSpc>
            </a:pPr>
            <a:r>
              <a:rPr lang="en-US" sz="3600" dirty="0"/>
              <a:t>This could include facilitating improved customer due diligence mechanisms for AML/CFT, greater use of the Legal Entity Identifier (LEI) for firms and digital IDs for individuals and stronger regulatory frameworks that reduce unnecessary barriers to cross-border data sharing when implementing the FATF standards and other regulatory and supervisory requirements. </a:t>
            </a:r>
          </a:p>
          <a:p>
            <a:pPr lvl="1">
              <a:lnSpc>
                <a:spcPct val="100000"/>
              </a:lnSpc>
            </a:pPr>
            <a:r>
              <a:rPr lang="en-US" sz="3600" dirty="0"/>
              <a:t>What further steps in cross-border cooperation in regulation, supervision or oversight could help to reduce frictions?</a:t>
            </a:r>
          </a:p>
          <a:p>
            <a:pPr>
              <a:lnSpc>
                <a:spcPct val="100000"/>
              </a:lnSpc>
            </a:pPr>
            <a:r>
              <a:rPr lang="en-US" sz="4400" dirty="0"/>
              <a:t>What further steps can authorities take to enable appropriate access to cross-border payment services?</a:t>
            </a:r>
          </a:p>
        </p:txBody>
      </p:sp>
    </p:spTree>
    <p:extLst>
      <p:ext uri="{BB962C8B-B14F-4D97-AF65-F5344CB8AC3E}">
        <p14:creationId xmlns:p14="http://schemas.microsoft.com/office/powerpoint/2010/main" val="2576956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81590-7B6F-3A40-9A70-712D572ED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FSB Initial Stage 1 issues: Part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F7475-83B2-1648-B8A9-47B7030B7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Progress monitoring and information sharing</a:t>
            </a:r>
          </a:p>
          <a:p>
            <a:pPr>
              <a:lnSpc>
                <a:spcPct val="100000"/>
              </a:lnSpc>
            </a:pPr>
            <a:r>
              <a:rPr lang="en-US" sz="4400" dirty="0"/>
              <a:t>What data would it be useful to collect going forward to enhance understanding and monitoring of cross-border trends and costs (while taking account of the need to avoid undue burden on firms from data collection)?</a:t>
            </a:r>
          </a:p>
          <a:p>
            <a:pPr>
              <a:lnSpc>
                <a:spcPct val="100000"/>
              </a:lnSpc>
            </a:pPr>
            <a:r>
              <a:rPr lang="en-US" sz="4400" dirty="0"/>
              <a:t>What steps can be taken to share good practices in areas such as regulation/supervision/oversight?</a:t>
            </a:r>
          </a:p>
          <a:p>
            <a:pPr>
              <a:lnSpc>
                <a:spcPct val="100000"/>
              </a:lnSpc>
            </a:pPr>
            <a:r>
              <a:rPr lang="en-US" sz="4400" dirty="0"/>
              <a:t>How can authorities share experiences in facilitating FinTech development while maintaining a sound financial system and a level playing field?</a:t>
            </a:r>
          </a:p>
          <a:p>
            <a:pPr>
              <a:lnSpc>
                <a:spcPct val="100000"/>
              </a:lnSpc>
            </a:pPr>
            <a:r>
              <a:rPr lang="en-US" sz="4400" dirty="0"/>
              <a:t>Are there opportunities for providing technical assistance to improve jurisdictions’ supervisory and regulatory frameworks and thereby enhancing their ability to access cross-border payment markets?</a:t>
            </a:r>
          </a:p>
        </p:txBody>
      </p:sp>
    </p:spTree>
    <p:extLst>
      <p:ext uri="{BB962C8B-B14F-4D97-AF65-F5344CB8AC3E}">
        <p14:creationId xmlns:p14="http://schemas.microsoft.com/office/powerpoint/2010/main" val="1576531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C18E7-DEAA-C045-AE7B-3267A70BC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292" y="948906"/>
            <a:ext cx="6947835" cy="395089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7200" dirty="0"/>
              <a:t>Stage 2: </a:t>
            </a:r>
            <a:br>
              <a:rPr lang="en-US" sz="5400" dirty="0"/>
            </a:br>
            <a:r>
              <a:rPr lang="en-US" sz="5400" dirty="0"/>
              <a:t>CPMI’s 4 Challenges and 7 Frictions in Cross-Border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857DA7-6683-9A46-8EED-91BA695A1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01241" y="452720"/>
            <a:ext cx="14944061" cy="1326775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5CC251-5EF9-2748-B899-49F9B058AF86}"/>
              </a:ext>
            </a:extLst>
          </p:cNvPr>
          <p:cNvSpPr txBox="1"/>
          <p:nvPr/>
        </p:nvSpPr>
        <p:spPr>
          <a:xfrm>
            <a:off x="1136292" y="5299364"/>
            <a:ext cx="7819769" cy="549541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b="1" dirty="0"/>
              <a:t>Cross-Border Challenges: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/>
              <a:t>High Cost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/>
              <a:t>Low Speed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/>
              <a:t>Limited Access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800" dirty="0"/>
              <a:t>Limited Transparency</a:t>
            </a:r>
          </a:p>
        </p:txBody>
      </p:sp>
    </p:spTree>
    <p:extLst>
      <p:ext uri="{BB962C8B-B14F-4D97-AF65-F5344CB8AC3E}">
        <p14:creationId xmlns:p14="http://schemas.microsoft.com/office/powerpoint/2010/main" val="2828737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CF67D-1ABE-6C42-AFB0-FCC5A5EFA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46885-BB7E-5C4B-A99A-75928BBA5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619" y="3381377"/>
            <a:ext cx="21033938" cy="897254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4400"/>
              </a:spcBef>
            </a:pPr>
            <a:r>
              <a:rPr lang="en-US" sz="4400" dirty="0"/>
              <a:t>Technology has driven a renewed focus on </a:t>
            </a:r>
            <a:r>
              <a:rPr lang="en-US" sz="4400" dirty="0" err="1"/>
              <a:t>stablecoins</a:t>
            </a:r>
            <a:r>
              <a:rPr lang="en-US" sz="4400" dirty="0"/>
              <a:t> and cross-border payments. </a:t>
            </a:r>
          </a:p>
          <a:p>
            <a:pPr>
              <a:lnSpc>
                <a:spcPct val="100000"/>
              </a:lnSpc>
              <a:spcBef>
                <a:spcPts val="4400"/>
              </a:spcBef>
            </a:pPr>
            <a:r>
              <a:rPr lang="en-US" sz="4400" dirty="0"/>
              <a:t>Private digital currencies may also be introduced (Diem).</a:t>
            </a:r>
          </a:p>
          <a:p>
            <a:pPr>
              <a:lnSpc>
                <a:spcPct val="100000"/>
              </a:lnSpc>
              <a:spcBef>
                <a:spcPts val="4400"/>
              </a:spcBef>
            </a:pPr>
            <a:r>
              <a:rPr lang="en-US" sz="4400" dirty="0"/>
              <a:t>Regulations will continue to play a major role in payments</a:t>
            </a:r>
          </a:p>
          <a:p>
            <a:pPr>
              <a:lnSpc>
                <a:spcPct val="100000"/>
              </a:lnSpc>
              <a:spcBef>
                <a:spcPts val="4400"/>
              </a:spcBef>
            </a:pPr>
            <a:r>
              <a:rPr lang="en-US" sz="4400" dirty="0"/>
              <a:t>The G20 countries have jointly established a work plan to address the many moving parts of the payments space. </a:t>
            </a:r>
          </a:p>
          <a:p>
            <a:pPr>
              <a:lnSpc>
                <a:spcPct val="100000"/>
              </a:lnSpc>
              <a:spcBef>
                <a:spcPts val="4400"/>
              </a:spcBef>
            </a:pPr>
            <a:r>
              <a:rPr lang="en-US" sz="4400" dirty="0"/>
              <a:t>Combined effort from the CPMI (Committee on Payment Market Infrastructure) at the BIS and the Financial Stability Board (FSB). </a:t>
            </a:r>
          </a:p>
        </p:txBody>
      </p:sp>
    </p:spTree>
    <p:extLst>
      <p:ext uri="{BB962C8B-B14F-4D97-AF65-F5344CB8AC3E}">
        <p14:creationId xmlns:p14="http://schemas.microsoft.com/office/powerpoint/2010/main" val="1770009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B440D-720D-8B46-ACF9-03129A062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1410276"/>
          </a:xfrm>
        </p:spPr>
        <p:txBody>
          <a:bodyPr>
            <a:normAutofit/>
          </a:bodyPr>
          <a:lstStyle/>
          <a:p>
            <a:r>
              <a:rPr lang="en-US" sz="6600" dirty="0"/>
              <a:t>Frictions in cross-border payments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C8285-DC7B-E347-A7B0-032865917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5623" y="2576945"/>
            <a:ext cx="18914934" cy="977698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600" b="1" dirty="0"/>
              <a:t>Weak Competition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Significant barriers to entry for intermediaries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600" b="1" dirty="0"/>
              <a:t>Fragmented and truncated data formats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Low rate of straight-through processing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600" b="1" dirty="0"/>
              <a:t>Complex processing of compliance checks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Complexities in meeting compliance requirements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600" b="1" dirty="0"/>
              <a:t>Limited operating hours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Delays in clearing and settlement particularly over many time zones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600" b="1" dirty="0"/>
              <a:t>Legacy technology platforms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Reliance on batch processing and low data processing capacity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600" b="1" dirty="0"/>
              <a:t>Long transaction chains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Direct connections required for cross-border in multiple currencies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600" b="1" dirty="0"/>
              <a:t>Funding costs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Liquidity to pre-position funding and access to foreign currency markets</a:t>
            </a:r>
          </a:p>
        </p:txBody>
      </p:sp>
      <p:sp>
        <p:nvSpPr>
          <p:cNvPr id="4" name="5-Point Star 3">
            <a:extLst>
              <a:ext uri="{FF2B5EF4-FFF2-40B4-BE49-F238E27FC236}">
                <a16:creationId xmlns:a16="http://schemas.microsoft.com/office/drawing/2014/main" id="{CEB2C799-77D6-D14D-8F5B-D8328492C96D}"/>
              </a:ext>
            </a:extLst>
          </p:cNvPr>
          <p:cNvSpPr/>
          <p:nvPr/>
        </p:nvSpPr>
        <p:spPr>
          <a:xfrm>
            <a:off x="2565139" y="3847380"/>
            <a:ext cx="914400" cy="914400"/>
          </a:xfrm>
          <a:prstGeom prst="star5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3EAF8107-86BB-1345-96FE-85386C24DD87}"/>
              </a:ext>
            </a:extLst>
          </p:cNvPr>
          <p:cNvSpPr/>
          <p:nvPr/>
        </p:nvSpPr>
        <p:spPr>
          <a:xfrm>
            <a:off x="2565139" y="8039821"/>
            <a:ext cx="914400" cy="914400"/>
          </a:xfrm>
          <a:prstGeom prst="star5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162D716A-0E3A-0341-8673-78A2AB205609}"/>
              </a:ext>
            </a:extLst>
          </p:cNvPr>
          <p:cNvSpPr/>
          <p:nvPr/>
        </p:nvSpPr>
        <p:spPr>
          <a:xfrm>
            <a:off x="2568233" y="9537938"/>
            <a:ext cx="914400" cy="914400"/>
          </a:xfrm>
          <a:prstGeom prst="star5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07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19C14-337B-CD4F-AA2D-100A967C7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292" y="1000664"/>
            <a:ext cx="7279442" cy="3109628"/>
          </a:xfrm>
        </p:spPr>
        <p:txBody>
          <a:bodyPr>
            <a:noAutofit/>
          </a:bodyPr>
          <a:lstStyle/>
          <a:p>
            <a:r>
              <a:rPr lang="en-US" sz="7200" dirty="0"/>
              <a:t>Stage 2:</a:t>
            </a:r>
            <a:br>
              <a:rPr lang="en-US" sz="6000" dirty="0"/>
            </a:br>
            <a:r>
              <a:rPr lang="en-US" sz="6000" dirty="0"/>
              <a:t>Focus areas and Building Blocks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EAA0BD-89CB-0B41-8C31-303E523629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6651" y="566192"/>
            <a:ext cx="15134003" cy="1314980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F6D669-348B-B841-9E00-FD91D6C1CB6C}"/>
              </a:ext>
            </a:extLst>
          </p:cNvPr>
          <p:cNvSpPr txBox="1"/>
          <p:nvPr/>
        </p:nvSpPr>
        <p:spPr>
          <a:xfrm>
            <a:off x="1136293" y="4110292"/>
            <a:ext cx="7279442" cy="80175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n-US" sz="4000" b="1" dirty="0"/>
              <a:t>Focus Areas:</a:t>
            </a:r>
          </a:p>
          <a:p>
            <a:pPr marL="573088" indent="-573088">
              <a:spcBef>
                <a:spcPts val="1800"/>
              </a:spcBef>
              <a:buFont typeface="+mj-lt"/>
              <a:buAutoNum type="alphaUcPeriod"/>
            </a:pPr>
            <a:r>
              <a:rPr lang="en-US" sz="4000" dirty="0"/>
              <a:t>Public and private sector commitment</a:t>
            </a:r>
          </a:p>
          <a:p>
            <a:pPr marL="573088" indent="-573088">
              <a:spcBef>
                <a:spcPts val="1800"/>
              </a:spcBef>
              <a:buFont typeface="+mj-lt"/>
              <a:buAutoNum type="alphaUcPeriod"/>
            </a:pPr>
            <a:r>
              <a:rPr lang="en-US" sz="4000" dirty="0"/>
              <a:t>Regulatory, supervisory, and oversight frameworks</a:t>
            </a:r>
          </a:p>
          <a:p>
            <a:pPr marL="573088" indent="-573088">
              <a:spcBef>
                <a:spcPts val="1800"/>
              </a:spcBef>
              <a:buFont typeface="+mj-lt"/>
              <a:buAutoNum type="alphaUcPeriod"/>
            </a:pPr>
            <a:r>
              <a:rPr lang="en-US" sz="4000" dirty="0"/>
              <a:t>Existing payment infrastructures and arrangements</a:t>
            </a:r>
          </a:p>
          <a:p>
            <a:pPr marL="573088" indent="-573088">
              <a:spcBef>
                <a:spcPts val="1800"/>
              </a:spcBef>
              <a:buFont typeface="+mj-lt"/>
              <a:buAutoNum type="alphaUcPeriod"/>
            </a:pPr>
            <a:r>
              <a:rPr lang="en-US" sz="4000" dirty="0"/>
              <a:t>Data and market practices</a:t>
            </a:r>
          </a:p>
          <a:p>
            <a:pPr marL="573088" indent="-573088">
              <a:spcBef>
                <a:spcPts val="1800"/>
              </a:spcBef>
              <a:buFont typeface="+mj-lt"/>
              <a:buAutoNum type="alphaUcPeriod"/>
            </a:pPr>
            <a:r>
              <a:rPr lang="en-US" sz="4000" dirty="0"/>
              <a:t>New payment infrastructures and arrangements</a:t>
            </a:r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75206254-6CA2-0349-B6E9-A01ECD15811A}"/>
              </a:ext>
            </a:extLst>
          </p:cNvPr>
          <p:cNvSpPr/>
          <p:nvPr/>
        </p:nvSpPr>
        <p:spPr>
          <a:xfrm>
            <a:off x="20562935" y="9934753"/>
            <a:ext cx="914400" cy="914400"/>
          </a:xfrm>
          <a:prstGeom prst="star5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EC0F4037-9306-2244-8F4C-F192FD11C941}"/>
              </a:ext>
            </a:extLst>
          </p:cNvPr>
          <p:cNvSpPr/>
          <p:nvPr/>
        </p:nvSpPr>
        <p:spPr>
          <a:xfrm>
            <a:off x="11485071" y="10207923"/>
            <a:ext cx="914400" cy="914400"/>
          </a:xfrm>
          <a:prstGeom prst="star5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>
            <a:extLst>
              <a:ext uri="{FF2B5EF4-FFF2-40B4-BE49-F238E27FC236}">
                <a16:creationId xmlns:a16="http://schemas.microsoft.com/office/drawing/2014/main" id="{17CDAC20-79BF-BC45-82E7-0D6733635EC4}"/>
              </a:ext>
            </a:extLst>
          </p:cNvPr>
          <p:cNvSpPr/>
          <p:nvPr/>
        </p:nvSpPr>
        <p:spPr>
          <a:xfrm>
            <a:off x="10570671" y="4216683"/>
            <a:ext cx="914400" cy="914400"/>
          </a:xfrm>
          <a:prstGeom prst="star5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95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CF96-3F55-4B76-924E-AC77121F0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1555749"/>
          </a:xfrm>
        </p:spPr>
        <p:txBody>
          <a:bodyPr/>
          <a:lstStyle/>
          <a:p>
            <a:r>
              <a:rPr lang="en-US" dirty="0"/>
              <a:t>Public and private sector commitment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2364D68-B7B0-094E-BBDC-95D7EC974E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981" y="2968913"/>
            <a:ext cx="22348380" cy="8869680"/>
          </a:xfrm>
        </p:spPr>
      </p:pic>
    </p:spTree>
    <p:extLst>
      <p:ext uri="{BB962C8B-B14F-4D97-AF65-F5344CB8AC3E}">
        <p14:creationId xmlns:p14="http://schemas.microsoft.com/office/powerpoint/2010/main" val="2607443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CF96-3F55-4B76-924E-AC77121F0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1555749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US" sz="6600" dirty="0"/>
              <a:t>Regulatory, supervisory, and oversight frameworks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5EF3C2D-BAE6-3D42-93F5-C947E8742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3787" y="2286000"/>
            <a:ext cx="20019599" cy="10946317"/>
          </a:xfrm>
        </p:spPr>
      </p:pic>
    </p:spTree>
    <p:extLst>
      <p:ext uri="{BB962C8B-B14F-4D97-AF65-F5344CB8AC3E}">
        <p14:creationId xmlns:p14="http://schemas.microsoft.com/office/powerpoint/2010/main" val="2205925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CF96-3F55-4B76-924E-AC77121F0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1555749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US" sz="6600" dirty="0"/>
              <a:t>Existing payment infrastructures and arrangements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186EFB2-5DBE-5D4E-9898-C1184FC2F2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4694" y="2286000"/>
            <a:ext cx="19917785" cy="10879666"/>
          </a:xfrm>
        </p:spPr>
      </p:pic>
      <p:sp>
        <p:nvSpPr>
          <p:cNvPr id="4" name="5-Point Star 3">
            <a:extLst>
              <a:ext uri="{FF2B5EF4-FFF2-40B4-BE49-F238E27FC236}">
                <a16:creationId xmlns:a16="http://schemas.microsoft.com/office/drawing/2014/main" id="{7A683670-E91D-BB48-A2FF-742B4699C122}"/>
              </a:ext>
            </a:extLst>
          </p:cNvPr>
          <p:cNvSpPr/>
          <p:nvPr/>
        </p:nvSpPr>
        <p:spPr>
          <a:xfrm>
            <a:off x="20668735" y="6354233"/>
            <a:ext cx="914400" cy="914400"/>
          </a:xfrm>
          <a:prstGeom prst="star5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228B8A13-3E3A-4A48-B7DC-EF41DC8A7163}"/>
              </a:ext>
            </a:extLst>
          </p:cNvPr>
          <p:cNvSpPr/>
          <p:nvPr/>
        </p:nvSpPr>
        <p:spPr>
          <a:xfrm>
            <a:off x="20668735" y="11815312"/>
            <a:ext cx="914400" cy="914400"/>
          </a:xfrm>
          <a:prstGeom prst="star5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725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CF96-3F55-4B76-924E-AC77121F0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1555749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US" sz="6600" dirty="0"/>
              <a:t>Data and market practices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20F7112-A0C8-A744-917B-BDBB4F41A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2187" y="3064510"/>
            <a:ext cx="22737136" cy="8869680"/>
          </a:xfrm>
        </p:spPr>
      </p:pic>
      <p:sp>
        <p:nvSpPr>
          <p:cNvPr id="4" name="5-Point Star 3">
            <a:extLst>
              <a:ext uri="{FF2B5EF4-FFF2-40B4-BE49-F238E27FC236}">
                <a16:creationId xmlns:a16="http://schemas.microsoft.com/office/drawing/2014/main" id="{24511434-4069-4241-993E-B58412240A70}"/>
              </a:ext>
            </a:extLst>
          </p:cNvPr>
          <p:cNvSpPr/>
          <p:nvPr/>
        </p:nvSpPr>
        <p:spPr>
          <a:xfrm>
            <a:off x="22063931" y="5690556"/>
            <a:ext cx="914400" cy="914400"/>
          </a:xfrm>
          <a:prstGeom prst="star5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F3761C7A-BAC2-DB40-9034-85D8F296DEC7}"/>
              </a:ext>
            </a:extLst>
          </p:cNvPr>
          <p:cNvSpPr/>
          <p:nvPr/>
        </p:nvSpPr>
        <p:spPr>
          <a:xfrm>
            <a:off x="22063931" y="8019689"/>
            <a:ext cx="914400" cy="914400"/>
          </a:xfrm>
          <a:prstGeom prst="star5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156D2B5F-16AD-DB41-804F-0CAFB3AE08F0}"/>
              </a:ext>
            </a:extLst>
          </p:cNvPr>
          <p:cNvSpPr/>
          <p:nvPr/>
        </p:nvSpPr>
        <p:spPr>
          <a:xfrm>
            <a:off x="22063931" y="10348822"/>
            <a:ext cx="914400" cy="914400"/>
          </a:xfrm>
          <a:prstGeom prst="star5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10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CF96-3F55-4B76-924E-AC77121F0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1555749"/>
          </a:xfrm>
        </p:spPr>
        <p:txBody>
          <a:bodyPr>
            <a:noAutofit/>
          </a:bodyPr>
          <a:lstStyle/>
          <a:p>
            <a:pPr>
              <a:spcBef>
                <a:spcPts val="1800"/>
              </a:spcBef>
            </a:pPr>
            <a:r>
              <a:rPr lang="en-US" sz="6600" dirty="0"/>
              <a:t>New payment infrastructures and arrangements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0A33BD2-8AD8-D24D-B9CB-C14BAB990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619" y="3064510"/>
            <a:ext cx="20449540" cy="8869680"/>
          </a:xfrm>
        </p:spPr>
      </p:pic>
      <p:sp>
        <p:nvSpPr>
          <p:cNvPr id="4" name="5-Point Star 3">
            <a:extLst>
              <a:ext uri="{FF2B5EF4-FFF2-40B4-BE49-F238E27FC236}">
                <a16:creationId xmlns:a16="http://schemas.microsoft.com/office/drawing/2014/main" id="{48EF6251-0215-6C48-82EA-E91D55DFD364}"/>
              </a:ext>
            </a:extLst>
          </p:cNvPr>
          <p:cNvSpPr/>
          <p:nvPr/>
        </p:nvSpPr>
        <p:spPr>
          <a:xfrm>
            <a:off x="20459419" y="5345500"/>
            <a:ext cx="914400" cy="914400"/>
          </a:xfrm>
          <a:prstGeom prst="star5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CE1CC7CC-3ED4-3B45-813F-DA77A38E7E6B}"/>
              </a:ext>
            </a:extLst>
          </p:cNvPr>
          <p:cNvSpPr/>
          <p:nvPr/>
        </p:nvSpPr>
        <p:spPr>
          <a:xfrm>
            <a:off x="20459419" y="10486844"/>
            <a:ext cx="914400" cy="914400"/>
          </a:xfrm>
          <a:prstGeom prst="star5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458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7D0B0-E958-E043-956B-E82E69FAE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52" y="730251"/>
            <a:ext cx="21522505" cy="1443606"/>
          </a:xfrm>
        </p:spPr>
        <p:txBody>
          <a:bodyPr>
            <a:normAutofit/>
          </a:bodyPr>
          <a:lstStyle/>
          <a:p>
            <a:r>
              <a:rPr lang="en-US" sz="7200" dirty="0"/>
              <a:t>Stage 3: Roadmap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AB5371-455D-8448-929B-B278DC6341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8212" y="730251"/>
            <a:ext cx="13162963" cy="1266098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379DCE-DAB7-BC40-A9DB-18E159627875}"/>
              </a:ext>
            </a:extLst>
          </p:cNvPr>
          <p:cNvSpPr txBox="1"/>
          <p:nvPr/>
        </p:nvSpPr>
        <p:spPr>
          <a:xfrm>
            <a:off x="1188052" y="3575454"/>
            <a:ext cx="7279442" cy="80175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n-US" sz="4000" b="1" dirty="0"/>
              <a:t>Focus Areas:</a:t>
            </a:r>
          </a:p>
          <a:p>
            <a:pPr marL="573088" indent="-573088">
              <a:spcBef>
                <a:spcPts val="1800"/>
              </a:spcBef>
              <a:buFont typeface="+mj-lt"/>
              <a:buAutoNum type="alphaUcPeriod"/>
            </a:pPr>
            <a:r>
              <a:rPr lang="en-US" sz="4000" dirty="0"/>
              <a:t>Public and private sector commitment</a:t>
            </a:r>
          </a:p>
          <a:p>
            <a:pPr marL="573088" indent="-573088">
              <a:spcBef>
                <a:spcPts val="1800"/>
              </a:spcBef>
              <a:buFont typeface="+mj-lt"/>
              <a:buAutoNum type="alphaUcPeriod"/>
            </a:pPr>
            <a:r>
              <a:rPr lang="en-US" sz="4000" dirty="0"/>
              <a:t>Regulatory, supervisory, and oversight frameworks</a:t>
            </a:r>
          </a:p>
          <a:p>
            <a:pPr marL="573088" indent="-573088">
              <a:spcBef>
                <a:spcPts val="1800"/>
              </a:spcBef>
              <a:buFont typeface="+mj-lt"/>
              <a:buAutoNum type="alphaUcPeriod"/>
            </a:pPr>
            <a:r>
              <a:rPr lang="en-US" sz="4000" dirty="0"/>
              <a:t>Existing payment infrastructures and arrangements</a:t>
            </a:r>
          </a:p>
          <a:p>
            <a:pPr marL="573088" indent="-573088">
              <a:spcBef>
                <a:spcPts val="1800"/>
              </a:spcBef>
              <a:buFont typeface="+mj-lt"/>
              <a:buAutoNum type="alphaUcPeriod"/>
            </a:pPr>
            <a:r>
              <a:rPr lang="en-US" sz="4000" dirty="0"/>
              <a:t>Data and market practices</a:t>
            </a:r>
          </a:p>
          <a:p>
            <a:pPr marL="573088" indent="-573088">
              <a:spcBef>
                <a:spcPts val="1800"/>
              </a:spcBef>
              <a:buFont typeface="+mj-lt"/>
              <a:buAutoNum type="alphaUcPeriod"/>
            </a:pPr>
            <a:r>
              <a:rPr lang="en-US" sz="4000" dirty="0"/>
              <a:t>New payment infrastructures and arrangements</a:t>
            </a:r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519B0CF9-86AA-1D46-BC93-AFF9CC7EA815}"/>
              </a:ext>
            </a:extLst>
          </p:cNvPr>
          <p:cNvSpPr/>
          <p:nvPr/>
        </p:nvSpPr>
        <p:spPr>
          <a:xfrm>
            <a:off x="20020621" y="9155500"/>
            <a:ext cx="914400" cy="914400"/>
          </a:xfrm>
          <a:prstGeom prst="star5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C1DB890D-1FFC-3E4E-AFC3-5CA0ECF186EE}"/>
              </a:ext>
            </a:extLst>
          </p:cNvPr>
          <p:cNvSpPr/>
          <p:nvPr/>
        </p:nvSpPr>
        <p:spPr>
          <a:xfrm>
            <a:off x="11736387" y="9155500"/>
            <a:ext cx="914400" cy="914400"/>
          </a:xfrm>
          <a:prstGeom prst="star5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>
            <a:extLst>
              <a:ext uri="{FF2B5EF4-FFF2-40B4-BE49-F238E27FC236}">
                <a16:creationId xmlns:a16="http://schemas.microsoft.com/office/drawing/2014/main" id="{2D0B0265-2D6D-304F-A00A-C0AC23662091}"/>
              </a:ext>
            </a:extLst>
          </p:cNvPr>
          <p:cNvSpPr/>
          <p:nvPr/>
        </p:nvSpPr>
        <p:spPr>
          <a:xfrm>
            <a:off x="11029021" y="3837120"/>
            <a:ext cx="914400" cy="914400"/>
          </a:xfrm>
          <a:prstGeom prst="star5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088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0E372-E419-924F-8D43-43F04FEAA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730251"/>
            <a:ext cx="6069902" cy="3651968"/>
          </a:xfrm>
        </p:spPr>
        <p:txBody>
          <a:bodyPr>
            <a:normAutofit/>
          </a:bodyPr>
          <a:lstStyle/>
          <a:p>
            <a:r>
              <a:rPr lang="en-US" sz="6000" dirty="0"/>
              <a:t>Focus Area A: Public and private sector commitments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D57BE6-E51B-4640-8E5C-1E0FAA7C12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08830" y="595309"/>
            <a:ext cx="15457727" cy="1276509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A3A9CB-9B99-D34C-9B22-FFC89A1CAC52}"/>
              </a:ext>
            </a:extLst>
          </p:cNvPr>
          <p:cNvSpPr txBox="1"/>
          <p:nvPr/>
        </p:nvSpPr>
        <p:spPr>
          <a:xfrm>
            <a:off x="1136292" y="5299364"/>
            <a:ext cx="6437700" cy="65556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b="1" dirty="0"/>
              <a:t>Building Blocks:</a:t>
            </a:r>
          </a:p>
          <a:p>
            <a:pPr marL="571500" indent="-571500">
              <a:spcAft>
                <a:spcPts val="3600"/>
              </a:spcAft>
              <a:buFont typeface="+mj-lt"/>
              <a:buAutoNum type="arabicPeriod"/>
            </a:pPr>
            <a:r>
              <a:rPr lang="en-US" sz="3600" dirty="0"/>
              <a:t>Developing a common cross-border payments vision and targets</a:t>
            </a:r>
          </a:p>
          <a:p>
            <a:pPr marL="571500" indent="-571500">
              <a:spcAft>
                <a:spcPts val="3600"/>
              </a:spcAft>
              <a:buFont typeface="+mj-lt"/>
              <a:buAutoNum type="arabicPeriod"/>
            </a:pPr>
            <a:r>
              <a:rPr lang="en-US" sz="3600" dirty="0"/>
              <a:t>Implementing international guidance and principles</a:t>
            </a:r>
          </a:p>
          <a:p>
            <a:pPr marL="571500" indent="-571500">
              <a:spcAft>
                <a:spcPts val="3600"/>
              </a:spcAft>
              <a:buFont typeface="+mj-lt"/>
              <a:buAutoNum type="arabicPeriod"/>
            </a:pPr>
            <a:r>
              <a:rPr lang="en-US" sz="3600" dirty="0"/>
              <a:t>Defining Common Features of Cross-Border Payment Service Levels</a:t>
            </a:r>
          </a:p>
        </p:txBody>
      </p:sp>
    </p:spTree>
    <p:extLst>
      <p:ext uri="{BB962C8B-B14F-4D97-AF65-F5344CB8AC3E}">
        <p14:creationId xmlns:p14="http://schemas.microsoft.com/office/powerpoint/2010/main" val="37631650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0E372-E419-924F-8D43-43F04FEAA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495" y="730251"/>
            <a:ext cx="10227834" cy="4066036"/>
          </a:xfrm>
        </p:spPr>
        <p:txBody>
          <a:bodyPr>
            <a:normAutofit/>
          </a:bodyPr>
          <a:lstStyle/>
          <a:p>
            <a:r>
              <a:rPr lang="en-US" sz="6000" dirty="0"/>
              <a:t>Focus Area B: </a:t>
            </a:r>
            <a:br>
              <a:rPr lang="en-US" sz="6000" dirty="0"/>
            </a:br>
            <a:r>
              <a:rPr lang="en-US" sz="6000" dirty="0"/>
              <a:t>Regulatory, supervisory, and oversight frameworks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A3A9CB-9B99-D34C-9B22-FFC89A1CAC52}"/>
              </a:ext>
            </a:extLst>
          </p:cNvPr>
          <p:cNvSpPr txBox="1"/>
          <p:nvPr/>
        </p:nvSpPr>
        <p:spPr>
          <a:xfrm>
            <a:off x="1119039" y="4796287"/>
            <a:ext cx="9508704" cy="76636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b="1" dirty="0"/>
              <a:t>Building Blocks:</a:t>
            </a:r>
          </a:p>
          <a:p>
            <a:pPr marL="742950" indent="-742950">
              <a:spcAft>
                <a:spcPts val="1800"/>
              </a:spcAft>
              <a:buFont typeface="+mj-lt"/>
              <a:buAutoNum type="arabicPeriod" startAt="4"/>
            </a:pPr>
            <a:r>
              <a:rPr lang="en-US" sz="3600" dirty="0"/>
              <a:t>Aligning regulatory, supervisory and oversight frameworks for cross-border payments</a:t>
            </a:r>
          </a:p>
          <a:p>
            <a:pPr marL="742950" indent="-742950">
              <a:spcAft>
                <a:spcPts val="1800"/>
              </a:spcAft>
              <a:buFont typeface="+mj-lt"/>
              <a:buAutoNum type="arabicPeriod" startAt="4"/>
            </a:pPr>
            <a:r>
              <a:rPr lang="en-US" sz="3600" dirty="0"/>
              <a:t>Applying AML/CFT rules consistently and comprehensively</a:t>
            </a:r>
          </a:p>
          <a:p>
            <a:pPr marL="742950" indent="-742950">
              <a:spcAft>
                <a:spcPts val="1800"/>
              </a:spcAft>
              <a:buFont typeface="+mj-lt"/>
              <a:buAutoNum type="arabicPeriod" startAt="4"/>
            </a:pPr>
            <a:r>
              <a:rPr lang="en-US" sz="3600" dirty="0"/>
              <a:t>Reviewing the interaction between data frameworks and cross-border payments</a:t>
            </a:r>
          </a:p>
          <a:p>
            <a:pPr marL="742950" indent="-742950">
              <a:spcAft>
                <a:spcPts val="1800"/>
              </a:spcAft>
              <a:buFont typeface="+mj-lt"/>
              <a:buAutoNum type="arabicPeriod" startAt="4"/>
            </a:pPr>
            <a:r>
              <a:rPr lang="en-US" sz="3600" dirty="0"/>
              <a:t>Promoting safe payment corridors</a:t>
            </a:r>
          </a:p>
          <a:p>
            <a:pPr marL="742950" indent="-742950">
              <a:spcAft>
                <a:spcPts val="1800"/>
              </a:spcAft>
              <a:buFont typeface="+mj-lt"/>
              <a:buAutoNum type="arabicPeriod" startAt="4"/>
            </a:pPr>
            <a:r>
              <a:rPr lang="en-US" sz="3600" dirty="0"/>
              <a:t>Fostering KYC and identity information sharing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FC09484-F7E2-B44C-B3C7-FAFFBE37D0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0405" y="730251"/>
            <a:ext cx="11110823" cy="12840195"/>
          </a:xfrm>
        </p:spPr>
      </p:pic>
    </p:spTree>
    <p:extLst>
      <p:ext uri="{BB962C8B-B14F-4D97-AF65-F5344CB8AC3E}">
        <p14:creationId xmlns:p14="http://schemas.microsoft.com/office/powerpoint/2010/main" val="1461477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F04DA-2560-8A4E-B293-D147725CA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1659658"/>
          </a:xfrm>
        </p:spPr>
        <p:txBody>
          <a:bodyPr/>
          <a:lstStyle/>
          <a:p>
            <a:r>
              <a:rPr lang="en-US" dirty="0"/>
              <a:t>What is the point?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01679-9A88-EC48-BB80-87B1F475F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619" y="2576945"/>
            <a:ext cx="21033938" cy="977698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4400"/>
              </a:spcBef>
            </a:pPr>
            <a:r>
              <a:rPr lang="en-US" sz="4000" dirty="0"/>
              <a:t>Payment hubs, including Mojaloop, will evolve to cover new use cases, perhaps cross-border, different currencies, and settlement between fiat money and bank/mobile money.</a:t>
            </a:r>
          </a:p>
          <a:p>
            <a:pPr>
              <a:lnSpc>
                <a:spcPct val="100000"/>
              </a:lnSpc>
              <a:spcBef>
                <a:spcPts val="4400"/>
              </a:spcBef>
            </a:pPr>
            <a:r>
              <a:rPr lang="en-US" sz="4000" dirty="0"/>
              <a:t>Other systems for “virtual assets” may one-day also be introduced through the payment systems connected to payment hubs and possibly Mojaloop in the future.</a:t>
            </a:r>
          </a:p>
          <a:p>
            <a:pPr>
              <a:lnSpc>
                <a:spcPct val="100000"/>
              </a:lnSpc>
              <a:spcBef>
                <a:spcPts val="4400"/>
              </a:spcBef>
            </a:pPr>
            <a:r>
              <a:rPr lang="en-US" sz="4000" dirty="0"/>
              <a:t>International standards for Anti-Money Laundering (AML) and Terrorist Financing (TF) will apply across an expanding range of payment methods, including virtual assets and CBDC.</a:t>
            </a:r>
          </a:p>
          <a:p>
            <a:pPr>
              <a:lnSpc>
                <a:spcPct val="100000"/>
              </a:lnSpc>
              <a:spcBef>
                <a:spcPts val="4400"/>
              </a:spcBef>
            </a:pPr>
            <a:r>
              <a:rPr lang="en-US" sz="4000" dirty="0"/>
              <a:t>The Mojaloop scheme may face future requirements to meet an evolving set of regulations to mitigate risks. </a:t>
            </a:r>
          </a:p>
          <a:p>
            <a:pPr>
              <a:lnSpc>
                <a:spcPct val="100000"/>
              </a:lnSpc>
              <a:spcBef>
                <a:spcPts val="4400"/>
              </a:spcBef>
            </a:pPr>
            <a:r>
              <a:rPr lang="en-US" sz="4000" dirty="0"/>
              <a:t>Future: Cross-border with the same currency (monetary unions)</a:t>
            </a:r>
          </a:p>
          <a:p>
            <a:pPr>
              <a:lnSpc>
                <a:spcPct val="100000"/>
              </a:lnSpc>
              <a:spcBef>
                <a:spcPts val="4400"/>
              </a:spcBef>
            </a:pPr>
            <a:r>
              <a:rPr lang="en-US" sz="4000" dirty="0"/>
              <a:t>Future: Cross-border with different currencies (foreign exchange through settlement)</a:t>
            </a:r>
          </a:p>
        </p:txBody>
      </p:sp>
    </p:spTree>
    <p:extLst>
      <p:ext uri="{BB962C8B-B14F-4D97-AF65-F5344CB8AC3E}">
        <p14:creationId xmlns:p14="http://schemas.microsoft.com/office/powerpoint/2010/main" val="34282843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0E372-E419-924F-8D43-43F04FEAA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495" y="730251"/>
            <a:ext cx="10227834" cy="4066036"/>
          </a:xfrm>
        </p:spPr>
        <p:txBody>
          <a:bodyPr>
            <a:normAutofit/>
          </a:bodyPr>
          <a:lstStyle/>
          <a:p>
            <a:r>
              <a:rPr lang="en-US" sz="6000" dirty="0"/>
              <a:t>Focus Area C: </a:t>
            </a:r>
            <a:br>
              <a:rPr lang="en-US" sz="6000" dirty="0"/>
            </a:br>
            <a:r>
              <a:rPr lang="en-US" sz="6000" dirty="0"/>
              <a:t>Existing payment infrastructures and arrangements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A3A9CB-9B99-D34C-9B22-FFC89A1CAC52}"/>
              </a:ext>
            </a:extLst>
          </p:cNvPr>
          <p:cNvSpPr txBox="1"/>
          <p:nvPr/>
        </p:nvSpPr>
        <p:spPr>
          <a:xfrm>
            <a:off x="1429590" y="4796287"/>
            <a:ext cx="9508704" cy="76636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b="1" dirty="0"/>
              <a:t>Building Blocks:</a:t>
            </a:r>
          </a:p>
          <a:p>
            <a:pPr marL="742950" indent="-742950">
              <a:spcAft>
                <a:spcPts val="1800"/>
              </a:spcAft>
              <a:buFont typeface="+mj-lt"/>
              <a:buAutoNum type="arabicPeriod" startAt="9"/>
            </a:pPr>
            <a:r>
              <a:rPr lang="en-US" sz="3600" dirty="0"/>
              <a:t>Facilitating increased adoption of </a:t>
            </a:r>
            <a:r>
              <a:rPr lang="en-US" sz="3600" dirty="0" err="1"/>
              <a:t>PvP</a:t>
            </a:r>
            <a:endParaRPr lang="en-US" sz="3600" dirty="0"/>
          </a:p>
          <a:p>
            <a:pPr marL="742950" indent="-742950">
              <a:spcAft>
                <a:spcPts val="1800"/>
              </a:spcAft>
              <a:buFont typeface="+mj-lt"/>
              <a:buAutoNum type="arabicPeriod" startAt="9"/>
            </a:pPr>
            <a:r>
              <a:rPr lang="en-US" sz="3600" dirty="0"/>
              <a:t>Improving (direct) access to payment systems by banks, non-banks</a:t>
            </a:r>
          </a:p>
          <a:p>
            <a:pPr marL="742950" indent="-742950">
              <a:spcAft>
                <a:spcPts val="1800"/>
              </a:spcAft>
              <a:buFont typeface="+mj-lt"/>
              <a:buAutoNum type="arabicPeriod" startAt="9"/>
            </a:pPr>
            <a:r>
              <a:rPr lang="en-US" sz="3600" dirty="0"/>
              <a:t>Exploring reciprocal liquidity arrangements across central banks (liquidity bridges)</a:t>
            </a:r>
          </a:p>
          <a:p>
            <a:pPr marL="742950" indent="-742950">
              <a:spcAft>
                <a:spcPts val="1800"/>
              </a:spcAft>
              <a:buFont typeface="+mj-lt"/>
              <a:buAutoNum type="arabicPeriod" startAt="9"/>
            </a:pPr>
            <a:r>
              <a:rPr lang="en-US" sz="3600" dirty="0"/>
              <a:t>Extending and aligning operating hours of key payment systems to allow overlapping</a:t>
            </a:r>
          </a:p>
          <a:p>
            <a:pPr marL="742950" indent="-742950">
              <a:spcAft>
                <a:spcPts val="1800"/>
              </a:spcAft>
              <a:buFont typeface="+mj-lt"/>
              <a:buAutoNum type="arabicPeriod" startAt="9"/>
            </a:pPr>
            <a:r>
              <a:rPr lang="en-US" sz="3600" dirty="0"/>
              <a:t>Pursuing interlinking of payment systems for cross-border payments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B45C06F-F1F3-4F4F-BD76-0E3121588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46873" y="730251"/>
            <a:ext cx="10587934" cy="12842463"/>
          </a:xfrm>
        </p:spPr>
      </p:pic>
      <p:sp>
        <p:nvSpPr>
          <p:cNvPr id="5" name="5-Point Star 4">
            <a:extLst>
              <a:ext uri="{FF2B5EF4-FFF2-40B4-BE49-F238E27FC236}">
                <a16:creationId xmlns:a16="http://schemas.microsoft.com/office/drawing/2014/main" id="{71DCD65B-1CA3-0F4A-B9FC-1F5983F0F288}"/>
              </a:ext>
            </a:extLst>
          </p:cNvPr>
          <p:cNvSpPr/>
          <p:nvPr/>
        </p:nvSpPr>
        <p:spPr>
          <a:xfrm>
            <a:off x="515190" y="6530196"/>
            <a:ext cx="914400" cy="914400"/>
          </a:xfrm>
          <a:prstGeom prst="star5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1C822397-46D4-9C44-8584-EBC995D344CB}"/>
              </a:ext>
            </a:extLst>
          </p:cNvPr>
          <p:cNvSpPr/>
          <p:nvPr/>
        </p:nvSpPr>
        <p:spPr>
          <a:xfrm>
            <a:off x="552791" y="11053432"/>
            <a:ext cx="914400" cy="914400"/>
          </a:xfrm>
          <a:prstGeom prst="star5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376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0E372-E419-924F-8D43-43F04FEAA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495" y="730251"/>
            <a:ext cx="8847607" cy="4066036"/>
          </a:xfrm>
        </p:spPr>
        <p:txBody>
          <a:bodyPr>
            <a:normAutofit/>
          </a:bodyPr>
          <a:lstStyle/>
          <a:p>
            <a:r>
              <a:rPr lang="en-US" sz="6000" dirty="0"/>
              <a:t>Focus Area D: </a:t>
            </a:r>
            <a:br>
              <a:rPr lang="en-US" sz="6000" dirty="0"/>
            </a:br>
            <a:r>
              <a:rPr lang="en-US" sz="6000" dirty="0"/>
              <a:t>Data and market practices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A3A9CB-9B99-D34C-9B22-FFC89A1CAC52}"/>
              </a:ext>
            </a:extLst>
          </p:cNvPr>
          <p:cNvSpPr txBox="1"/>
          <p:nvPr/>
        </p:nvSpPr>
        <p:spPr>
          <a:xfrm>
            <a:off x="1560534" y="4796287"/>
            <a:ext cx="8646063" cy="49859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b="1" dirty="0"/>
              <a:t>Building Blocks:</a:t>
            </a:r>
          </a:p>
          <a:p>
            <a:pPr marL="742950" indent="-742950">
              <a:spcAft>
                <a:spcPts val="1800"/>
              </a:spcAft>
              <a:buFont typeface="+mj-lt"/>
              <a:buAutoNum type="arabicPeriod" startAt="14"/>
            </a:pPr>
            <a:r>
              <a:rPr lang="en-US" sz="3600" dirty="0"/>
              <a:t>Adopting a Harmonized ISO 20022 version for message formats</a:t>
            </a:r>
          </a:p>
          <a:p>
            <a:pPr marL="742950" indent="-742950">
              <a:spcAft>
                <a:spcPts val="1800"/>
              </a:spcAft>
              <a:buFont typeface="+mj-lt"/>
              <a:buAutoNum type="arabicPeriod" startAt="14"/>
            </a:pPr>
            <a:r>
              <a:rPr lang="en-US" sz="3600" dirty="0"/>
              <a:t>Harmonizing API protocols for data exchange</a:t>
            </a:r>
          </a:p>
          <a:p>
            <a:pPr marL="742950" indent="-742950">
              <a:spcAft>
                <a:spcPts val="1800"/>
              </a:spcAft>
              <a:buFont typeface="+mj-lt"/>
              <a:buAutoNum type="arabicPeriod" startAt="14"/>
            </a:pPr>
            <a:r>
              <a:rPr lang="en-US" sz="3600" dirty="0"/>
              <a:t>Establishing unique identifiers with proxy registries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694181C-C790-4540-B910-B31975C83F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99940" y="637236"/>
            <a:ext cx="12394870" cy="12931186"/>
          </a:xfrm>
        </p:spPr>
      </p:pic>
      <p:sp>
        <p:nvSpPr>
          <p:cNvPr id="5" name="5-Point Star 4">
            <a:extLst>
              <a:ext uri="{FF2B5EF4-FFF2-40B4-BE49-F238E27FC236}">
                <a16:creationId xmlns:a16="http://schemas.microsoft.com/office/drawing/2014/main" id="{6AC233FC-D054-2F46-9831-95D02EA33408}"/>
              </a:ext>
            </a:extLst>
          </p:cNvPr>
          <p:cNvSpPr/>
          <p:nvPr/>
        </p:nvSpPr>
        <p:spPr>
          <a:xfrm>
            <a:off x="552791" y="5868913"/>
            <a:ext cx="914400" cy="914400"/>
          </a:xfrm>
          <a:prstGeom prst="star5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44317932-CD9D-5A41-80F1-3843099EC7CA}"/>
              </a:ext>
            </a:extLst>
          </p:cNvPr>
          <p:cNvSpPr/>
          <p:nvPr/>
        </p:nvSpPr>
        <p:spPr>
          <a:xfrm>
            <a:off x="552791" y="7289277"/>
            <a:ext cx="914400" cy="914400"/>
          </a:xfrm>
          <a:prstGeom prst="star5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>
            <a:extLst>
              <a:ext uri="{FF2B5EF4-FFF2-40B4-BE49-F238E27FC236}">
                <a16:creationId xmlns:a16="http://schemas.microsoft.com/office/drawing/2014/main" id="{8BAE947D-5C6B-8746-AD54-04162FA48936}"/>
              </a:ext>
            </a:extLst>
          </p:cNvPr>
          <p:cNvSpPr/>
          <p:nvPr/>
        </p:nvSpPr>
        <p:spPr>
          <a:xfrm>
            <a:off x="552791" y="8540226"/>
            <a:ext cx="914400" cy="914400"/>
          </a:xfrm>
          <a:prstGeom prst="star5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585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0E372-E419-924F-8D43-43F04FEAA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495" y="730251"/>
            <a:ext cx="8847607" cy="4066036"/>
          </a:xfrm>
        </p:spPr>
        <p:txBody>
          <a:bodyPr>
            <a:normAutofit/>
          </a:bodyPr>
          <a:lstStyle/>
          <a:p>
            <a:r>
              <a:rPr lang="en-US" sz="6000" dirty="0"/>
              <a:t>Focus Area E: </a:t>
            </a:r>
            <a:br>
              <a:rPr lang="en-US" sz="6000" dirty="0"/>
            </a:br>
            <a:r>
              <a:rPr lang="en-US" sz="6000" dirty="0"/>
              <a:t>New payment infrastructures and arrangements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A3A9CB-9B99-D34C-9B22-FFC89A1CAC52}"/>
              </a:ext>
            </a:extLst>
          </p:cNvPr>
          <p:cNvSpPr txBox="1"/>
          <p:nvPr/>
        </p:nvSpPr>
        <p:spPr>
          <a:xfrm>
            <a:off x="1392689" y="4796287"/>
            <a:ext cx="8646063" cy="687880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b="1" dirty="0"/>
              <a:t>Building Blocks:</a:t>
            </a:r>
          </a:p>
          <a:p>
            <a:pPr marL="742950" indent="-742950">
              <a:spcAft>
                <a:spcPts val="1800"/>
              </a:spcAft>
              <a:buFont typeface="+mj-lt"/>
              <a:buAutoNum type="arabicPeriod" startAt="17"/>
            </a:pPr>
            <a:r>
              <a:rPr lang="en-US" sz="3600" dirty="0"/>
              <a:t>Considering the feasibility of new multilateral platforms and arrangements for cross-border payments</a:t>
            </a:r>
          </a:p>
          <a:p>
            <a:pPr marL="742950" indent="-742950">
              <a:spcAft>
                <a:spcPts val="1800"/>
              </a:spcAft>
              <a:buFont typeface="+mj-lt"/>
              <a:buAutoNum type="arabicPeriod" startAt="17"/>
            </a:pPr>
            <a:r>
              <a:rPr lang="en-US" sz="3600" dirty="0"/>
              <a:t>Fostering the soundness of global </a:t>
            </a:r>
            <a:r>
              <a:rPr lang="en-US" sz="3600" dirty="0" err="1"/>
              <a:t>stablecoin</a:t>
            </a:r>
            <a:r>
              <a:rPr lang="en-US" sz="3600" dirty="0"/>
              <a:t> arrangements for cross-border payments</a:t>
            </a:r>
          </a:p>
          <a:p>
            <a:pPr marL="742950" indent="-742950">
              <a:spcAft>
                <a:spcPts val="1800"/>
              </a:spcAft>
              <a:buFont typeface="+mj-lt"/>
              <a:buAutoNum type="arabicPeriod" startAt="17"/>
            </a:pPr>
            <a:r>
              <a:rPr lang="en-US" sz="3600" dirty="0"/>
              <a:t>Factoring an international dimension into CBDC design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13AD20A-FE39-6145-8437-53D55762ED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65102" y="589983"/>
            <a:ext cx="12870672" cy="12993056"/>
          </a:xfrm>
        </p:spPr>
      </p:pic>
      <p:sp>
        <p:nvSpPr>
          <p:cNvPr id="5" name="5-Point Star 4">
            <a:extLst>
              <a:ext uri="{FF2B5EF4-FFF2-40B4-BE49-F238E27FC236}">
                <a16:creationId xmlns:a16="http://schemas.microsoft.com/office/drawing/2014/main" id="{971954DC-DEF9-924C-A5FC-FD97B6AAF5EA}"/>
              </a:ext>
            </a:extLst>
          </p:cNvPr>
          <p:cNvSpPr/>
          <p:nvPr/>
        </p:nvSpPr>
        <p:spPr>
          <a:xfrm>
            <a:off x="478289" y="6197990"/>
            <a:ext cx="914400" cy="914400"/>
          </a:xfrm>
          <a:prstGeom prst="star5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F2292C69-C503-0C43-B71C-409588615792}"/>
              </a:ext>
            </a:extLst>
          </p:cNvPr>
          <p:cNvSpPr/>
          <p:nvPr/>
        </p:nvSpPr>
        <p:spPr>
          <a:xfrm>
            <a:off x="478289" y="10186388"/>
            <a:ext cx="914400" cy="914400"/>
          </a:xfrm>
          <a:prstGeom prst="star5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288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97F0E-D390-B14F-92F2-325879550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D248D-E4A3-3C4E-8B14-A312C0A7A9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3200"/>
              </a:spcBef>
            </a:pPr>
            <a:r>
              <a:rPr lang="en-US" dirty="0"/>
              <a:t>Long-term planning for Mojaloop requires visibility to policy.</a:t>
            </a:r>
          </a:p>
          <a:p>
            <a:pPr>
              <a:lnSpc>
                <a:spcPct val="100000"/>
              </a:lnSpc>
              <a:spcBef>
                <a:spcPts val="3200"/>
              </a:spcBef>
            </a:pPr>
            <a:r>
              <a:rPr lang="en-US" dirty="0"/>
              <a:t>International institutions are defining requirements and work to address new payments (</a:t>
            </a:r>
            <a:r>
              <a:rPr lang="en-US" dirty="0" err="1"/>
              <a:t>stablecoins</a:t>
            </a:r>
            <a:r>
              <a:rPr lang="en-US" dirty="0"/>
              <a:t>, virtual assets).</a:t>
            </a:r>
          </a:p>
          <a:p>
            <a:pPr>
              <a:lnSpc>
                <a:spcPct val="100000"/>
              </a:lnSpc>
              <a:spcBef>
                <a:spcPts val="3200"/>
              </a:spcBef>
            </a:pPr>
            <a:r>
              <a:rPr lang="en-US" dirty="0"/>
              <a:t>New use cases for cross-border transactions (same currency or different currency) may require advance planning to comply.</a:t>
            </a:r>
          </a:p>
          <a:p>
            <a:pPr>
              <a:lnSpc>
                <a:spcPct val="100000"/>
              </a:lnSpc>
              <a:spcBef>
                <a:spcPts val="3200"/>
              </a:spcBef>
            </a:pPr>
            <a:r>
              <a:rPr lang="en-US" dirty="0"/>
              <a:t>CBDCs are seen as intersecting with payment networks.</a:t>
            </a:r>
          </a:p>
          <a:p>
            <a:pPr>
              <a:lnSpc>
                <a:spcPct val="100000"/>
              </a:lnSpc>
              <a:spcBef>
                <a:spcPts val="3200"/>
              </a:spcBef>
            </a:pPr>
            <a:r>
              <a:rPr lang="en-US" dirty="0"/>
              <a:t>Although regulations normally lag behind technology, there are some cases where there is fair warning.</a:t>
            </a:r>
          </a:p>
        </p:txBody>
      </p:sp>
    </p:spTree>
    <p:extLst>
      <p:ext uri="{BB962C8B-B14F-4D97-AF65-F5344CB8AC3E}">
        <p14:creationId xmlns:p14="http://schemas.microsoft.com/office/powerpoint/2010/main" val="1567526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C98CF-59F6-8540-A251-1260EB6F0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1305583"/>
          </a:xfrm>
        </p:spPr>
        <p:txBody>
          <a:bodyPr>
            <a:normAutofit/>
          </a:bodyPr>
          <a:lstStyle/>
          <a:p>
            <a:r>
              <a:rPr lang="en-US" sz="8000" dirty="0"/>
              <a:t>Reading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6640F-03B5-5046-B30A-B662B0021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618" y="2449902"/>
            <a:ext cx="22391079" cy="990402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4400" dirty="0"/>
              <a:t>FATF Report to G20 on </a:t>
            </a:r>
            <a:r>
              <a:rPr lang="en-US" sz="4400" dirty="0" err="1"/>
              <a:t>Stablecoins</a:t>
            </a:r>
            <a:endParaRPr lang="en-US" sz="4400" dirty="0"/>
          </a:p>
          <a:p>
            <a:pPr lvl="1">
              <a:lnSpc>
                <a:spcPct val="100000"/>
              </a:lnSpc>
            </a:pPr>
            <a:r>
              <a:rPr lang="en-US" sz="3600" dirty="0">
                <a:hlinkClick r:id="rId2"/>
              </a:rPr>
              <a:t>https://www.fatf-gafi.org/publications/fatfgeneral/documents/report-g20-so-called-stablecoins-june-2020.html</a:t>
            </a:r>
            <a:r>
              <a:rPr lang="en-US" sz="3600" dirty="0"/>
              <a:t> </a:t>
            </a:r>
          </a:p>
          <a:p>
            <a:pPr>
              <a:lnSpc>
                <a:spcPct val="100000"/>
              </a:lnSpc>
              <a:spcBef>
                <a:spcPts val="4400"/>
              </a:spcBef>
            </a:pPr>
            <a:r>
              <a:rPr lang="en-US" sz="4400" dirty="0"/>
              <a:t>FSB Stage 1 Report to the G20</a:t>
            </a:r>
          </a:p>
          <a:p>
            <a:pPr lvl="1">
              <a:lnSpc>
                <a:spcPct val="100000"/>
              </a:lnSpc>
            </a:pPr>
            <a:r>
              <a:rPr lang="en-US" sz="3600" dirty="0">
                <a:hlinkClick r:id="rId3"/>
              </a:rPr>
              <a:t>https://www.fsb.org/2020/04/enhancing-cross-border-payments-stage-1-report-to-the-g20/</a:t>
            </a:r>
            <a:r>
              <a:rPr lang="en-US" sz="3600" dirty="0"/>
              <a:t> </a:t>
            </a:r>
          </a:p>
          <a:p>
            <a:pPr>
              <a:lnSpc>
                <a:spcPct val="100000"/>
              </a:lnSpc>
              <a:spcBef>
                <a:spcPts val="4400"/>
              </a:spcBef>
            </a:pPr>
            <a:r>
              <a:rPr lang="en-US" sz="4400" dirty="0"/>
              <a:t>FSB Stage 1 Technical Background Report</a:t>
            </a:r>
          </a:p>
          <a:p>
            <a:pPr lvl="1">
              <a:lnSpc>
                <a:spcPct val="100000"/>
              </a:lnSpc>
            </a:pPr>
            <a:r>
              <a:rPr lang="en-US" sz="3600" dirty="0">
                <a:hlinkClick r:id="rId3"/>
              </a:rPr>
              <a:t>https://www.fsb.org/2020/04/enhancing-cross-border-payments-stage-1-report-to-the-g20/</a:t>
            </a:r>
            <a:r>
              <a:rPr lang="en-US" sz="3600" dirty="0"/>
              <a:t> </a:t>
            </a:r>
          </a:p>
          <a:p>
            <a:pPr>
              <a:lnSpc>
                <a:spcPct val="100000"/>
              </a:lnSpc>
              <a:spcBef>
                <a:spcPts val="4400"/>
              </a:spcBef>
            </a:pPr>
            <a:r>
              <a:rPr lang="en-US" sz="4400" dirty="0"/>
              <a:t>CPMI Stage 2 Report to the G20</a:t>
            </a:r>
          </a:p>
          <a:p>
            <a:pPr lvl="1">
              <a:lnSpc>
                <a:spcPct val="100000"/>
              </a:lnSpc>
            </a:pPr>
            <a:r>
              <a:rPr lang="en-US" sz="3600" dirty="0">
                <a:hlinkClick r:id="rId4"/>
              </a:rPr>
              <a:t>https://www.bis.org/cpmi/publ/d193.htm</a:t>
            </a:r>
            <a:r>
              <a:rPr lang="en-US" sz="3600" dirty="0"/>
              <a:t> </a:t>
            </a:r>
          </a:p>
          <a:p>
            <a:pPr>
              <a:lnSpc>
                <a:spcPct val="100000"/>
              </a:lnSpc>
              <a:spcBef>
                <a:spcPts val="4400"/>
              </a:spcBef>
            </a:pPr>
            <a:r>
              <a:rPr lang="en-US" sz="4400" dirty="0"/>
              <a:t>CPMI Stage 2 Technical Background Report</a:t>
            </a:r>
          </a:p>
          <a:p>
            <a:pPr lvl="1">
              <a:lnSpc>
                <a:spcPct val="100000"/>
              </a:lnSpc>
            </a:pPr>
            <a:r>
              <a:rPr lang="en-US" sz="3600" dirty="0">
                <a:hlinkClick r:id="rId5"/>
              </a:rPr>
              <a:t>https://www.bis.org/cpmi/publ/d194.htm</a:t>
            </a:r>
            <a:r>
              <a:rPr lang="en-US" sz="3600" dirty="0"/>
              <a:t> </a:t>
            </a:r>
          </a:p>
          <a:p>
            <a:pPr>
              <a:lnSpc>
                <a:spcPct val="100000"/>
              </a:lnSpc>
              <a:spcBef>
                <a:spcPts val="4400"/>
              </a:spcBef>
            </a:pPr>
            <a:r>
              <a:rPr lang="en-US" sz="4400" dirty="0"/>
              <a:t>FSB Stage 3 Report to the G20</a:t>
            </a:r>
          </a:p>
          <a:p>
            <a:pPr lvl="1">
              <a:lnSpc>
                <a:spcPct val="100000"/>
              </a:lnSpc>
            </a:pPr>
            <a:r>
              <a:rPr lang="en-US" sz="3600" dirty="0">
                <a:hlinkClick r:id="rId6"/>
              </a:rPr>
              <a:t>https://www.fsb.org/2020/10/enhancing-cross-border-payments-stage-3-roadmap/</a:t>
            </a:r>
            <a:r>
              <a:rPr lang="en-US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02923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2CF20E-164D-B745-99BD-A58B8A61DA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F3C0574-28F9-F040-8B5F-D78047B526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6000" b="1" dirty="0"/>
              <a:t>David Mangini</a:t>
            </a:r>
          </a:p>
          <a:p>
            <a:r>
              <a:rPr lang="en-US" dirty="0" err="1"/>
              <a:t>david.mangini@gioridigital.com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EF917A-664B-9440-B179-D03F3C061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401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9EF40-F906-2F43-A37A-93A6188D8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730251"/>
            <a:ext cx="18474687" cy="2651126"/>
          </a:xfrm>
        </p:spPr>
        <p:txBody>
          <a:bodyPr>
            <a:normAutofit/>
          </a:bodyPr>
          <a:lstStyle/>
          <a:p>
            <a:r>
              <a:rPr lang="en-US" sz="7200" dirty="0"/>
              <a:t>Regulatory Impacts for Digital Payments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DA6626-51DE-264B-9022-F17E28E9A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4800" b="1" u="sng" dirty="0" err="1">
                <a:latin typeface="Avenir Heavy" panose="02000503020000020003" pitchFamily="2" charset="0"/>
              </a:rPr>
              <a:t>Stablecoins</a:t>
            </a:r>
            <a:r>
              <a:rPr lang="en-US" sz="4800" b="1" u="sng" dirty="0">
                <a:latin typeface="Avenir Heavy" panose="02000503020000020003" pitchFamily="2" charset="0"/>
              </a:rPr>
              <a:t>:</a:t>
            </a:r>
          </a:p>
          <a:p>
            <a:pPr>
              <a:lnSpc>
                <a:spcPct val="100000"/>
              </a:lnSpc>
            </a:pPr>
            <a:r>
              <a:rPr lang="en-US" sz="4800" b="1" dirty="0">
                <a:latin typeface="Avenir Heavy" panose="02000503020000020003" pitchFamily="2" charset="0"/>
              </a:rPr>
              <a:t>FATF Report to the G20</a:t>
            </a:r>
          </a:p>
          <a:p>
            <a:pPr marL="0" indent="0">
              <a:lnSpc>
                <a:spcPct val="100000"/>
              </a:lnSpc>
              <a:buNone/>
            </a:pPr>
            <a:endParaRPr lang="en-US" sz="4800" b="1" dirty="0">
              <a:latin typeface="Avenir Heavy" panose="02000503020000020003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4800" b="1" u="sng" dirty="0">
                <a:latin typeface="Avenir Heavy" panose="02000503020000020003" pitchFamily="2" charset="0"/>
              </a:rPr>
              <a:t>Cross-Border:</a:t>
            </a:r>
          </a:p>
          <a:p>
            <a:pPr marL="914400" indent="-914400">
              <a:lnSpc>
                <a:spcPct val="100000"/>
              </a:lnSpc>
              <a:buFont typeface="+mj-lt"/>
              <a:buAutoNum type="arabicPeriod"/>
            </a:pPr>
            <a:r>
              <a:rPr lang="en-US" sz="4800" b="1" dirty="0">
                <a:latin typeface="Avenir Heavy" panose="02000503020000020003" pitchFamily="2" charset="0"/>
              </a:rPr>
              <a:t>FSB Report to the G20</a:t>
            </a:r>
          </a:p>
          <a:p>
            <a:pPr marL="914400" indent="-914400">
              <a:lnSpc>
                <a:spcPct val="100000"/>
              </a:lnSpc>
              <a:buFont typeface="+mj-lt"/>
              <a:buAutoNum type="arabicPeriod"/>
            </a:pPr>
            <a:r>
              <a:rPr lang="en-US" sz="4800" b="1" dirty="0">
                <a:latin typeface="Avenir Heavy" panose="02000503020000020003" pitchFamily="2" charset="0"/>
              </a:rPr>
              <a:t>CPMI Report to the G20</a:t>
            </a:r>
          </a:p>
          <a:p>
            <a:pPr marL="914400" indent="-914400">
              <a:lnSpc>
                <a:spcPct val="100000"/>
              </a:lnSpc>
              <a:buFont typeface="+mj-lt"/>
              <a:buAutoNum type="arabicPeriod"/>
            </a:pPr>
            <a:r>
              <a:rPr lang="en-US" sz="4800" b="1" dirty="0">
                <a:latin typeface="Avenir Heavy" panose="02000503020000020003" pitchFamily="2" charset="0"/>
              </a:rPr>
              <a:t>FSB Report to the G20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B108A9-F368-3944-9F0B-E37B13870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4527" y="3138559"/>
            <a:ext cx="11991228" cy="90329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6FEFDF7-B011-F347-A5AD-F7D17986920A}"/>
              </a:ext>
            </a:extLst>
          </p:cNvPr>
          <p:cNvSpPr txBox="1"/>
          <p:nvPr/>
        </p:nvSpPr>
        <p:spPr>
          <a:xfrm>
            <a:off x="13412022" y="12392966"/>
            <a:ext cx="7736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828800">
              <a:defRPr/>
            </a:pPr>
            <a:r>
              <a:rPr lang="en-US" sz="2400" dirty="0">
                <a:solidFill>
                  <a:prstClr val="black"/>
                </a:solidFill>
                <a:latin typeface="Avenir Medium" panose="02000503020000020003" pitchFamily="2" charset="0"/>
              </a:rPr>
              <a:t>Source: BIS CPMI CBDC, March 2018</a:t>
            </a:r>
          </a:p>
        </p:txBody>
      </p:sp>
    </p:spTree>
    <p:extLst>
      <p:ext uri="{BB962C8B-B14F-4D97-AF65-F5344CB8AC3E}">
        <p14:creationId xmlns:p14="http://schemas.microsoft.com/office/powerpoint/2010/main" val="1942443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2F0DF-47E1-ED4D-8051-5B2EFA9ED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3031258"/>
          </a:xfrm>
        </p:spPr>
        <p:txBody>
          <a:bodyPr/>
          <a:lstStyle/>
          <a:p>
            <a:r>
              <a:rPr lang="en-US" dirty="0"/>
              <a:t>FATF Report to G20</a:t>
            </a:r>
            <a:br>
              <a:rPr lang="en-US" dirty="0"/>
            </a:br>
            <a:r>
              <a:rPr lang="en-US" dirty="0"/>
              <a:t>on </a:t>
            </a:r>
            <a:r>
              <a:rPr lang="en-US" dirty="0" err="1"/>
              <a:t>Stablecoins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BBF0B3-2EBB-A145-915F-268CF93B84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93983" y="646172"/>
            <a:ext cx="8723508" cy="1233957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B360F9-8755-FF4D-99D8-CFD62F0D504B}"/>
              </a:ext>
            </a:extLst>
          </p:cNvPr>
          <p:cNvSpPr txBox="1"/>
          <p:nvPr/>
        </p:nvSpPr>
        <p:spPr>
          <a:xfrm>
            <a:off x="1469683" y="9436122"/>
            <a:ext cx="11783291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The Financial Action Task Force (FATF) is an independent inter-governmental body that develops and promotes policies to protect the global financial system against money laundering, terrorist financing and the financing of proliferation of weapons of mass destruction. </a:t>
            </a:r>
            <a:r>
              <a:rPr lang="en-US" sz="3200" dirty="0">
                <a:hlinkClick r:id="rId3"/>
              </a:rPr>
              <a:t>https://www.fatf-gafi.org/about/</a:t>
            </a:r>
            <a:r>
              <a:rPr lang="en-US" sz="32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0FA736-0575-F04E-BA00-23C2C5BB8F13}"/>
              </a:ext>
            </a:extLst>
          </p:cNvPr>
          <p:cNvSpPr txBox="1"/>
          <p:nvPr/>
        </p:nvSpPr>
        <p:spPr>
          <a:xfrm>
            <a:off x="1469683" y="4701004"/>
            <a:ext cx="117832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In October 2019, the G20 asked the FATF to consider the AML/CFT issues relating to “global </a:t>
            </a:r>
            <a:r>
              <a:rPr lang="en-US" sz="3600" dirty="0" err="1"/>
              <a:t>stablecoins</a:t>
            </a:r>
            <a:r>
              <a:rPr lang="en-US" sz="3600" dirty="0"/>
              <a:t>”. </a:t>
            </a:r>
          </a:p>
          <a:p>
            <a:endParaRPr lang="en-US" sz="3600" dirty="0"/>
          </a:p>
          <a:p>
            <a:r>
              <a:rPr lang="en-US" sz="3600" dirty="0"/>
              <a:t>This report sets out the FATF’s analysis of the AML/CFT issues relating to so-called </a:t>
            </a:r>
            <a:r>
              <a:rPr lang="en-US" sz="3600" dirty="0" err="1"/>
              <a:t>stablecoins</a:t>
            </a:r>
            <a:r>
              <a:rPr lang="en-US" sz="3600" dirty="0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3599295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F0BEF-FF19-7240-ACE7-6321786F6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1701222"/>
          </a:xfrm>
        </p:spPr>
        <p:txBody>
          <a:bodyPr/>
          <a:lstStyle/>
          <a:p>
            <a:r>
              <a:rPr lang="en-US" dirty="0"/>
              <a:t>Contents of the FATF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1CDC0-D4D4-7247-A333-21C92A8D9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619" y="2701636"/>
            <a:ext cx="21033938" cy="9652290"/>
          </a:xfrm>
        </p:spPr>
        <p:txBody>
          <a:bodyPr/>
          <a:lstStyle/>
          <a:p>
            <a:r>
              <a:rPr lang="en-US" dirty="0"/>
              <a:t>Section 1: Definition of </a:t>
            </a:r>
            <a:r>
              <a:rPr lang="en-US" dirty="0" err="1"/>
              <a:t>stablecoins</a:t>
            </a:r>
            <a:endParaRPr lang="en-US" dirty="0"/>
          </a:p>
          <a:p>
            <a:r>
              <a:rPr lang="en-US" dirty="0"/>
              <a:t>Section 2: ML/TF risks of </a:t>
            </a:r>
            <a:r>
              <a:rPr lang="en-US" dirty="0" err="1"/>
              <a:t>stablecoins</a:t>
            </a:r>
            <a:endParaRPr lang="en-US" dirty="0"/>
          </a:p>
          <a:p>
            <a:r>
              <a:rPr lang="en-US" dirty="0"/>
              <a:t>Section 3: Application of revised FATF Standards</a:t>
            </a:r>
          </a:p>
          <a:p>
            <a:r>
              <a:rPr lang="en-US" dirty="0"/>
              <a:t>Section 4: Residual ML/TF risks</a:t>
            </a:r>
          </a:p>
          <a:p>
            <a:r>
              <a:rPr lang="en-US" dirty="0"/>
              <a:t>Section 5: Enhancing global AM/TF framework</a:t>
            </a:r>
          </a:p>
          <a:p>
            <a:endParaRPr lang="en-US" dirty="0"/>
          </a:p>
          <a:p>
            <a:r>
              <a:rPr lang="en-US" dirty="0"/>
              <a:t>Annex A: Recommendation 15 Interpretive Note</a:t>
            </a:r>
          </a:p>
          <a:p>
            <a:r>
              <a:rPr lang="en-US" dirty="0"/>
              <a:t>Annex B: Central Bank Digital Currencies</a:t>
            </a:r>
          </a:p>
        </p:txBody>
      </p:sp>
    </p:spTree>
    <p:extLst>
      <p:ext uri="{BB962C8B-B14F-4D97-AF65-F5344CB8AC3E}">
        <p14:creationId xmlns:p14="http://schemas.microsoft.com/office/powerpoint/2010/main" val="1416110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F1F76-BCDF-E04F-95CE-3B0C272BF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Highlights of the FATF </a:t>
            </a:r>
            <a:r>
              <a:rPr lang="en-US" sz="8000" dirty="0" err="1"/>
              <a:t>Stablecoin</a:t>
            </a:r>
            <a:r>
              <a:rPr lang="en-US" sz="8000" dirty="0"/>
              <a:t>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9255A-9E85-3C47-900B-C8CAA6A88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619" y="3034145"/>
            <a:ext cx="21033938" cy="931978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4400"/>
              </a:spcBef>
            </a:pPr>
            <a:r>
              <a:rPr lang="en-US" sz="4000" dirty="0"/>
              <a:t>“The FATF has found that so-called </a:t>
            </a:r>
            <a:r>
              <a:rPr lang="en-US" sz="4000" dirty="0" err="1"/>
              <a:t>stablecoins</a:t>
            </a:r>
            <a:r>
              <a:rPr lang="en-US" sz="4000" dirty="0"/>
              <a:t> share many of the same potential ML/TF risks as some virtual assets, in virtue of their potential for anonymity, global reach and layering of illicit funds.”</a:t>
            </a:r>
          </a:p>
          <a:p>
            <a:pPr>
              <a:lnSpc>
                <a:spcPct val="100000"/>
              </a:lnSpc>
              <a:spcBef>
                <a:spcPts val="4400"/>
              </a:spcBef>
            </a:pPr>
            <a:r>
              <a:rPr lang="en-US" sz="4000" dirty="0"/>
              <a:t>“Importantly, central developers and governance bodies of so-called </a:t>
            </a:r>
            <a:r>
              <a:rPr lang="en-US" sz="4000" dirty="0" err="1"/>
              <a:t>stablecoins</a:t>
            </a:r>
            <a:r>
              <a:rPr lang="en-US" sz="4000" dirty="0"/>
              <a:t> will have AML/CFT obligations under the revised FATF Standards, where they are carrying out the activities of a financial institution or VASP {Value Added Service Provider}, in addition to the AML/CFT obligations of other entities with AML/CFT obligations, e.g., wallet providers.”</a:t>
            </a:r>
          </a:p>
          <a:p>
            <a:pPr>
              <a:lnSpc>
                <a:spcPct val="100000"/>
              </a:lnSpc>
              <a:spcBef>
                <a:spcPts val="4400"/>
              </a:spcBef>
            </a:pPr>
            <a:r>
              <a:rPr lang="en-US" sz="4000" dirty="0"/>
              <a:t>“The FATF consider that so-called </a:t>
            </a:r>
            <a:r>
              <a:rPr lang="en-US" sz="4000" dirty="0" err="1"/>
              <a:t>stablecoins</a:t>
            </a:r>
            <a:r>
              <a:rPr lang="en-US" sz="4000" dirty="0"/>
              <a:t> with potential for mass-adoption will be </a:t>
            </a:r>
            <a:r>
              <a:rPr lang="en-US" sz="4000" dirty="0" err="1"/>
              <a:t>centralised</a:t>
            </a:r>
            <a:r>
              <a:rPr lang="en-US" sz="4000" dirty="0"/>
              <a:t> to some extent, with an identifiable central developer or governance body. The FATF considers that these developers and governance bodies will be, in general, financial institutions … or a VASP … under the revised FATF Standards.”</a:t>
            </a:r>
          </a:p>
        </p:txBody>
      </p:sp>
    </p:spTree>
    <p:extLst>
      <p:ext uri="{BB962C8B-B14F-4D97-AF65-F5344CB8AC3E}">
        <p14:creationId xmlns:p14="http://schemas.microsoft.com/office/powerpoint/2010/main" val="3245619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4395A-0E3A-9A43-B9BE-197F61AC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1514185"/>
          </a:xfrm>
        </p:spPr>
        <p:txBody>
          <a:bodyPr>
            <a:normAutofit/>
          </a:bodyPr>
          <a:lstStyle/>
          <a:p>
            <a:r>
              <a:rPr lang="en-US" sz="8000" dirty="0"/>
              <a:t>FATF position on CBDC Risks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6B5C6-C657-4741-A268-55E1510F6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619" y="2431473"/>
            <a:ext cx="21033938" cy="992245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4400"/>
              </a:spcBef>
            </a:pPr>
            <a:r>
              <a:rPr lang="en-US" sz="4000" dirty="0"/>
              <a:t>“For FATF’s purposes, CBDCs are not virtual assets.”</a:t>
            </a:r>
          </a:p>
          <a:p>
            <a:pPr>
              <a:lnSpc>
                <a:spcPct val="100000"/>
              </a:lnSpc>
              <a:spcBef>
                <a:spcPts val="4400"/>
              </a:spcBef>
            </a:pPr>
            <a:r>
              <a:rPr lang="en-US" sz="4000" dirty="0"/>
              <a:t>“CBDCs could present greater ML/TF risks than cash.”</a:t>
            </a:r>
          </a:p>
          <a:p>
            <a:pPr>
              <a:lnSpc>
                <a:spcPct val="100000"/>
              </a:lnSpc>
              <a:spcBef>
                <a:spcPts val="4400"/>
              </a:spcBef>
            </a:pPr>
            <a:r>
              <a:rPr lang="en-US" sz="4000" dirty="0"/>
              <a:t>“The revised FATF Standards however apply to central bank digital currencies similar to any other form of fiat currency issued by a central bank.”</a:t>
            </a:r>
          </a:p>
          <a:p>
            <a:pPr>
              <a:lnSpc>
                <a:spcPct val="100000"/>
              </a:lnSpc>
              <a:spcBef>
                <a:spcPts val="4400"/>
              </a:spcBef>
            </a:pPr>
            <a:r>
              <a:rPr lang="en-US" sz="4000" dirty="0"/>
              <a:t>”Therefore, the activities of financial institutions, designated non-financial businesses and professions and VASPs using CBDCs would be covered as if they were using cash or electronic payments.”</a:t>
            </a:r>
          </a:p>
          <a:p>
            <a:pPr>
              <a:lnSpc>
                <a:spcPct val="100000"/>
              </a:lnSpc>
              <a:spcBef>
                <a:spcPts val="4400"/>
              </a:spcBef>
            </a:pPr>
            <a:r>
              <a:rPr lang="en-US" sz="4000" b="1" dirty="0"/>
              <a:t>“This, for example, could include limiting the ability for anonymous peer-to-peer transactions to occur with the CBDC.”</a:t>
            </a:r>
          </a:p>
          <a:p>
            <a:pPr>
              <a:lnSpc>
                <a:spcPct val="100000"/>
              </a:lnSpc>
              <a:spcBef>
                <a:spcPts val="4400"/>
              </a:spcBef>
            </a:pPr>
            <a:r>
              <a:rPr lang="en-US" sz="4000" b="1" dirty="0"/>
              <a:t>“A customer transacting using a CBDC will have the same customer due diligence obligations as if it was an electronic transaction using fiat currency.”</a:t>
            </a:r>
          </a:p>
        </p:txBody>
      </p:sp>
    </p:spTree>
    <p:extLst>
      <p:ext uri="{BB962C8B-B14F-4D97-AF65-F5344CB8AC3E}">
        <p14:creationId xmlns:p14="http://schemas.microsoft.com/office/powerpoint/2010/main" val="4247500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7A2E2-DDFA-D444-9AAF-3792C28CA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702" y="1064309"/>
            <a:ext cx="21033938" cy="2334499"/>
          </a:xfrm>
        </p:spPr>
        <p:txBody>
          <a:bodyPr>
            <a:normAutofit/>
          </a:bodyPr>
          <a:lstStyle/>
          <a:p>
            <a:r>
              <a:rPr lang="en-US" sz="6600" dirty="0"/>
              <a:t>Cross-border payments:</a:t>
            </a:r>
            <a:br>
              <a:rPr lang="en-US" sz="6600" dirty="0"/>
            </a:br>
            <a:r>
              <a:rPr lang="en-US" sz="6600" dirty="0"/>
              <a:t>Broad use cases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0E0A7D-E971-FC40-BF54-C6BBB3264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79200" y="2283628"/>
            <a:ext cx="13007976" cy="1012754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C5B396-4640-B649-BFB0-20D34FFDF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49873"/>
            <a:ext cx="11379200" cy="786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509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jaloo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3FF"/>
      </a:accent1>
      <a:accent2>
        <a:srgbClr val="FC440F"/>
      </a:accent2>
      <a:accent3>
        <a:srgbClr val="0010BE"/>
      </a:accent3>
      <a:accent4>
        <a:srgbClr val="FDE74C"/>
      </a:accent4>
      <a:accent5>
        <a:srgbClr val="00DFB1"/>
      </a:accent5>
      <a:accent6>
        <a:srgbClr val="BE0098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AAC203550B4E40A8ED4C6A11385C01" ma:contentTypeVersion="11" ma:contentTypeDescription="Create a new document." ma:contentTypeScope="" ma:versionID="181c61fe5df22d1f59c38d74292c5168">
  <xsd:schema xmlns:xsd="http://www.w3.org/2001/XMLSchema" xmlns:xs="http://www.w3.org/2001/XMLSchema" xmlns:p="http://schemas.microsoft.com/office/2006/metadata/properties" xmlns:ns2="af12d3ca-d309-4d9b-872e-f669d895b06e" xmlns:ns3="6354f033-77ec-451f-a4b1-89785309665d" targetNamespace="http://schemas.microsoft.com/office/2006/metadata/properties" ma:root="true" ma:fieldsID="bd40b66ef5728273303597190f92243d" ns2:_="" ns3:_="">
    <xsd:import namespace="af12d3ca-d309-4d9b-872e-f669d895b06e"/>
    <xsd:import namespace="6354f033-77ec-451f-a4b1-8978530966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12d3ca-d309-4d9b-872e-f669d895b0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54f033-77ec-451f-a4b1-89785309665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E880100-AD93-4165-9435-CF4F80F1243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EE3664A-EA3C-4E18-894D-9B94C9B30BD7}">
  <ds:schemaRefs>
    <ds:schemaRef ds:uri="6354f033-77ec-451f-a4b1-89785309665d"/>
    <ds:schemaRef ds:uri="af12d3ca-d309-4d9b-872e-f669d895b06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1D56013-FFA3-4AA5-BFCF-7C4A0141612A}">
  <ds:schemaRefs>
    <ds:schemaRef ds:uri="http://schemas.microsoft.com/office/2006/metadata/properties"/>
    <ds:schemaRef ds:uri="http://www.w3.org/XML/1998/namespace"/>
    <ds:schemaRef ds:uri="af12d3ca-d309-4d9b-872e-f669d895b06e"/>
    <ds:schemaRef ds:uri="http://purl.org/dc/elements/1.1/"/>
    <ds:schemaRef ds:uri="http://purl.org/dc/dcmitype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6354f033-77ec-451f-a4b1-89785309665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7439</TotalTime>
  <Words>2206</Words>
  <Application>Microsoft Macintosh PowerPoint</Application>
  <PresentationFormat>Custom</PresentationFormat>
  <Paragraphs>206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Avenir Heavy</vt:lpstr>
      <vt:lpstr>Avenir Medium</vt:lpstr>
      <vt:lpstr>Calibri</vt:lpstr>
      <vt:lpstr>Office Theme</vt:lpstr>
      <vt:lpstr>New Regulatory Building Blocks for Payments are planned</vt:lpstr>
      <vt:lpstr>Introduction</vt:lpstr>
      <vt:lpstr>What is the point?</vt:lpstr>
      <vt:lpstr>Regulatory Impacts for Digital Payments</vt:lpstr>
      <vt:lpstr>FATF Report to G20 on Stablecoins</vt:lpstr>
      <vt:lpstr>Contents of the FATF Report</vt:lpstr>
      <vt:lpstr>Highlights of the FATF Stablecoin report</vt:lpstr>
      <vt:lpstr>FATF position on CBDC Risks</vt:lpstr>
      <vt:lpstr>Cross-border payments: Broad use cases</vt:lpstr>
      <vt:lpstr>G20 Reports on Cross-Border Payments</vt:lpstr>
      <vt:lpstr>G20 has focused on Cross-Border payments</vt:lpstr>
      <vt:lpstr>G20 has asked FSB to coordinate a 3 Stage process</vt:lpstr>
      <vt:lpstr>PowerPoint Presentation</vt:lpstr>
      <vt:lpstr>Stages of the project</vt:lpstr>
      <vt:lpstr>FSB Initial Stage 1 Issues: Part 1</vt:lpstr>
      <vt:lpstr>FSB Initial Stage 1 issues: Part 2</vt:lpstr>
      <vt:lpstr>FSB Initial Stage 1 issues: Part 3</vt:lpstr>
      <vt:lpstr>FSB Initial Stage 1 issues: Part 4</vt:lpstr>
      <vt:lpstr>Stage 2:  CPMI’s 4 Challenges and 7 Frictions in Cross-Border</vt:lpstr>
      <vt:lpstr>Frictions in cross-border payments</vt:lpstr>
      <vt:lpstr>Stage 2: Focus areas and Building Blocks</vt:lpstr>
      <vt:lpstr>Public and private sector commitment</vt:lpstr>
      <vt:lpstr>Regulatory, supervisory, and oversight frameworks</vt:lpstr>
      <vt:lpstr>Existing payment infrastructures and arrangements</vt:lpstr>
      <vt:lpstr>Data and market practices</vt:lpstr>
      <vt:lpstr>New payment infrastructures and arrangements</vt:lpstr>
      <vt:lpstr>Stage 3: Roadmap</vt:lpstr>
      <vt:lpstr>Focus Area A: Public and private sector commitments</vt:lpstr>
      <vt:lpstr>Focus Area B:  Regulatory, supervisory, and oversight frameworks</vt:lpstr>
      <vt:lpstr>Focus Area C:  Existing payment infrastructures and arrangements</vt:lpstr>
      <vt:lpstr>Focus Area D:  Data and market practices</vt:lpstr>
      <vt:lpstr>Focus Area E:  New payment infrastructures and arrangements</vt:lpstr>
      <vt:lpstr>Conclusions</vt:lpstr>
      <vt:lpstr>Reading List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Tudor Vedeanu</dc:creator>
  <cp:lastModifiedBy>David Mangini</cp:lastModifiedBy>
  <cp:revision>66</cp:revision>
  <dcterms:created xsi:type="dcterms:W3CDTF">2020-01-08T21:13:28Z</dcterms:created>
  <dcterms:modified xsi:type="dcterms:W3CDTF">2021-01-24T19:13:00Z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0x01010028AAC203550B4E40A8ED4C6A11385C01</vt:lpwstr>
  </property>
</Properties>
</file>